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A77CF-5212-4049-A383-01A62D0A9308}"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152696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A77CF-5212-4049-A383-01A62D0A9308}"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311397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A77CF-5212-4049-A383-01A62D0A9308}"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263791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A77CF-5212-4049-A383-01A62D0A9308}"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173230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A77CF-5212-4049-A383-01A62D0A9308}"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160276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A77CF-5212-4049-A383-01A62D0A9308}"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280985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A77CF-5212-4049-A383-01A62D0A9308}" type="datetimeFigureOut">
              <a:rPr lang="en-US" smtClean="0"/>
              <a:t>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157001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A77CF-5212-4049-A383-01A62D0A9308}" type="datetimeFigureOut">
              <a:rPr lang="en-US" smtClean="0"/>
              <a:t>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403781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A77CF-5212-4049-A383-01A62D0A9308}" type="datetimeFigureOut">
              <a:rPr lang="en-US" smtClean="0"/>
              <a:t>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389329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A77CF-5212-4049-A383-01A62D0A9308}"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44263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A77CF-5212-4049-A383-01A62D0A9308}"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070BD-570B-F440-BF0D-A33C0C543FDF}" type="slidenum">
              <a:rPr lang="en-US" smtClean="0"/>
              <a:t>‹#›</a:t>
            </a:fld>
            <a:endParaRPr lang="en-US"/>
          </a:p>
        </p:txBody>
      </p:sp>
    </p:spTree>
    <p:extLst>
      <p:ext uri="{BB962C8B-B14F-4D97-AF65-F5344CB8AC3E}">
        <p14:creationId xmlns:p14="http://schemas.microsoft.com/office/powerpoint/2010/main" val="1445357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A77CF-5212-4049-A383-01A62D0A9308}" type="datetimeFigureOut">
              <a:rPr lang="en-US" smtClean="0"/>
              <a:t>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070BD-570B-F440-BF0D-A33C0C543FDF}" type="slidenum">
              <a:rPr lang="en-US" smtClean="0"/>
              <a:t>‹#›</a:t>
            </a:fld>
            <a:endParaRPr lang="en-US"/>
          </a:p>
        </p:txBody>
      </p:sp>
    </p:spTree>
    <p:extLst>
      <p:ext uri="{BB962C8B-B14F-4D97-AF65-F5344CB8AC3E}">
        <p14:creationId xmlns:p14="http://schemas.microsoft.com/office/powerpoint/2010/main" val="133015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0" y="0"/>
            <a:ext cx="9144000"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smtClean="0">
                <a:solidFill>
                  <a:srgbClr val="0000FF"/>
                </a:solidFill>
                <a:latin typeface="Arial Black" charset="0"/>
              </a:rPr>
              <a:t>February 3, 2014</a:t>
            </a:r>
            <a:endParaRPr lang="en-US" dirty="0">
              <a:solidFill>
                <a:srgbClr val="FF3EA3"/>
              </a:solidFill>
              <a:latin typeface="Arial Black" charset="0"/>
            </a:endParaRPr>
          </a:p>
          <a:p>
            <a:endParaRPr lang="en-US" dirty="0">
              <a:solidFill>
                <a:srgbClr val="0000FF"/>
              </a:solidFill>
              <a:latin typeface="Arial Black" charset="0"/>
            </a:endParaRPr>
          </a:p>
          <a:p>
            <a:pPr eaLnBrk="0" hangingPunct="0"/>
            <a:r>
              <a:rPr lang="en-US" u="sng" dirty="0">
                <a:solidFill>
                  <a:srgbClr val="FF6600"/>
                </a:solidFill>
                <a:latin typeface="Arial Black" charset="0"/>
              </a:rPr>
              <a:t>Objectives</a:t>
            </a:r>
            <a:r>
              <a:rPr lang="en-US" dirty="0">
                <a:solidFill>
                  <a:srgbClr val="FF6600"/>
                </a:solidFill>
                <a:latin typeface="Arial Black" charset="0"/>
              </a:rPr>
              <a:t>: </a:t>
            </a:r>
            <a:r>
              <a:rPr lang="en-US" dirty="0" smtClean="0">
                <a:solidFill>
                  <a:srgbClr val="FF6600"/>
                </a:solidFill>
                <a:latin typeface="Arial Black" charset="0"/>
              </a:rPr>
              <a:t>Engage in a range of collaborative discussions with diverse partners. </a:t>
            </a:r>
          </a:p>
          <a:p>
            <a:pPr eaLnBrk="0" hangingPunct="0"/>
            <a:endParaRPr lang="en-US" i="1" dirty="0">
              <a:solidFill>
                <a:srgbClr val="FF6600"/>
              </a:solidFill>
              <a:latin typeface="Arial Black" charset="0"/>
            </a:endParaRPr>
          </a:p>
          <a:p>
            <a:pPr eaLnBrk="0" hangingPunct="0"/>
            <a:r>
              <a:rPr lang="en-US" u="sng" dirty="0">
                <a:solidFill>
                  <a:srgbClr val="008000"/>
                </a:solidFill>
                <a:latin typeface="Arial Black" charset="0"/>
              </a:rPr>
              <a:t>I CAN STATEMENTS:</a:t>
            </a:r>
          </a:p>
          <a:p>
            <a:pPr marL="285750" lvl="0" indent="-285750">
              <a:buFont typeface="Arial"/>
              <a:buChar char="•"/>
            </a:pPr>
            <a:r>
              <a:rPr lang="en-US" dirty="0" smtClean="0">
                <a:solidFill>
                  <a:srgbClr val="008000"/>
                </a:solidFill>
                <a:latin typeface="Arial Black"/>
                <a:cs typeface="Arial Black"/>
              </a:rPr>
              <a:t>I can communicate and respond to ideas about a variety of topics during discussions. </a:t>
            </a:r>
            <a:endParaRPr lang="en-US" dirty="0">
              <a:solidFill>
                <a:srgbClr val="008000"/>
              </a:solidFill>
              <a:latin typeface="Arial Black"/>
              <a:cs typeface="Arial Black"/>
            </a:endParaRPr>
          </a:p>
          <a:p>
            <a:pPr eaLnBrk="0" hangingPunct="0"/>
            <a:endParaRPr lang="en-US" u="sng" dirty="0">
              <a:solidFill>
                <a:srgbClr val="C00000"/>
              </a:solidFill>
              <a:latin typeface="Arial Black" charset="0"/>
              <a:cs typeface="Arial Black" charset="0"/>
            </a:endParaRPr>
          </a:p>
          <a:p>
            <a:pPr eaLnBrk="0" hangingPunct="0"/>
            <a:r>
              <a:rPr lang="en-US" u="sng" dirty="0" smtClean="0">
                <a:solidFill>
                  <a:srgbClr val="C00000"/>
                </a:solidFill>
                <a:latin typeface="Arial Black" charset="0"/>
                <a:cs typeface="Arial Black" charset="0"/>
              </a:rPr>
              <a:t>Topic: Comma Rule #6</a:t>
            </a:r>
          </a:p>
          <a:p>
            <a:pPr eaLnBrk="0" hangingPunct="0"/>
            <a:endParaRPr lang="en-US" u="sng" dirty="0">
              <a:solidFill>
                <a:srgbClr val="C00000"/>
              </a:solidFill>
              <a:latin typeface="Arial Black" charset="0"/>
              <a:cs typeface="Arial Black" charset="0"/>
            </a:endParaRPr>
          </a:p>
          <a:p>
            <a:pPr eaLnBrk="0" hangingPunct="0"/>
            <a:r>
              <a:rPr lang="en-US" dirty="0" smtClean="0">
                <a:solidFill>
                  <a:srgbClr val="C00000"/>
                </a:solidFill>
                <a:latin typeface="Arial Black" charset="0"/>
                <a:cs typeface="Arial Black" charset="0"/>
              </a:rPr>
              <a:t>Use commas to separate two or more coordinate adjectives that describe the same noun.  </a:t>
            </a:r>
            <a:endParaRPr lang="en-US" dirty="0" smtClean="0">
              <a:solidFill>
                <a:srgbClr val="000090"/>
              </a:solidFill>
              <a:latin typeface="Arial Black" charset="0"/>
              <a:cs typeface="Arial Black" charset="0"/>
            </a:endParaRPr>
          </a:p>
          <a:p>
            <a:endParaRPr lang="en-US" u="sng" dirty="0">
              <a:solidFill>
                <a:srgbClr val="FF0000"/>
              </a:solidFill>
              <a:latin typeface="Arial Black"/>
              <a:cs typeface="Arial Black"/>
            </a:endParaRPr>
          </a:p>
          <a:p>
            <a:r>
              <a:rPr lang="en-US" u="sng" dirty="0" smtClean="0">
                <a:solidFill>
                  <a:srgbClr val="7030A0"/>
                </a:solidFill>
                <a:latin typeface="Arial Black" charset="0"/>
                <a:cs typeface="Arial Black" charset="0"/>
              </a:rPr>
              <a:t>Silent </a:t>
            </a:r>
            <a:r>
              <a:rPr lang="en-US" u="sng" dirty="0">
                <a:solidFill>
                  <a:srgbClr val="7030A0"/>
                </a:solidFill>
                <a:latin typeface="Arial Black" charset="0"/>
                <a:cs typeface="Arial Black" charset="0"/>
              </a:rPr>
              <a:t>Uninterrupted Reading</a:t>
            </a:r>
            <a:r>
              <a:rPr lang="en-US" dirty="0">
                <a:solidFill>
                  <a:srgbClr val="7030A0"/>
                </a:solidFill>
                <a:latin typeface="Arial Black" charset="0"/>
                <a:cs typeface="Arial Black" charset="0"/>
              </a:rPr>
              <a:t>: Grab your book and start reading. Remember, if you aren’t reading, you aren’t getting points</a:t>
            </a:r>
            <a:r>
              <a:rPr lang="en-US" dirty="0" smtClean="0">
                <a:solidFill>
                  <a:srgbClr val="7030A0"/>
                </a:solidFill>
                <a:latin typeface="Arial Black" charset="0"/>
                <a:cs typeface="Arial Black" charset="0"/>
              </a:rPr>
              <a:t>.</a:t>
            </a:r>
          </a:p>
          <a:p>
            <a:endParaRPr lang="en-US" dirty="0">
              <a:solidFill>
                <a:srgbClr val="7030A0"/>
              </a:solidFill>
              <a:latin typeface="Arial Black" charset="0"/>
              <a:cs typeface="Arial Black" charset="0"/>
            </a:endParaRPr>
          </a:p>
          <a:p>
            <a:endParaRPr lang="en-US" dirty="0">
              <a:solidFill>
                <a:srgbClr val="7030A0"/>
              </a:solidFill>
              <a:latin typeface="Arial Black" charset="0"/>
              <a:cs typeface="Arial Black" charset="0"/>
            </a:endParaRPr>
          </a:p>
        </p:txBody>
      </p:sp>
    </p:spTree>
    <p:extLst>
      <p:ext uri="{BB962C8B-B14F-4D97-AF65-F5344CB8AC3E}">
        <p14:creationId xmlns:p14="http://schemas.microsoft.com/office/powerpoint/2010/main" val="22149196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Cheerleading Articles</a:t>
            </a:r>
            <a:endParaRPr lang="en-US" dirty="0"/>
          </a:p>
        </p:txBody>
      </p:sp>
      <p:sp>
        <p:nvSpPr>
          <p:cNvPr id="3" name="Content Placeholder 2"/>
          <p:cNvSpPr>
            <a:spLocks noGrp="1"/>
          </p:cNvSpPr>
          <p:nvPr>
            <p:ph idx="1"/>
          </p:nvPr>
        </p:nvSpPr>
        <p:spPr/>
        <p:txBody>
          <a:bodyPr/>
          <a:lstStyle/>
          <a:p>
            <a:r>
              <a:rPr lang="en-US" dirty="0" smtClean="0"/>
              <a:t>Read and annotate the articles.</a:t>
            </a:r>
          </a:p>
          <a:p>
            <a:r>
              <a:rPr lang="en-US" dirty="0" smtClean="0"/>
              <a:t>Begin to form an opinion. </a:t>
            </a:r>
            <a:endParaRPr lang="en-US" dirty="0"/>
          </a:p>
        </p:txBody>
      </p:sp>
    </p:spTree>
    <p:extLst>
      <p:ext uri="{BB962C8B-B14F-4D97-AF65-F5344CB8AC3E}">
        <p14:creationId xmlns:p14="http://schemas.microsoft.com/office/powerpoint/2010/main" val="1037133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0" y="0"/>
            <a:ext cx="9144000" cy="618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smtClean="0">
                <a:solidFill>
                  <a:srgbClr val="0000FF"/>
                </a:solidFill>
                <a:latin typeface="Arial Black" charset="0"/>
              </a:rPr>
              <a:t>February </a:t>
            </a:r>
            <a:r>
              <a:rPr lang="en-US" dirty="0" smtClean="0">
                <a:solidFill>
                  <a:srgbClr val="0000FF"/>
                </a:solidFill>
                <a:latin typeface="Arial Black" charset="0"/>
              </a:rPr>
              <a:t>5, </a:t>
            </a:r>
            <a:r>
              <a:rPr lang="en-US" dirty="0" smtClean="0">
                <a:solidFill>
                  <a:srgbClr val="0000FF"/>
                </a:solidFill>
                <a:latin typeface="Arial Black" charset="0"/>
              </a:rPr>
              <a:t>2014</a:t>
            </a:r>
            <a:endParaRPr lang="en-US" dirty="0">
              <a:solidFill>
                <a:srgbClr val="FF3EA3"/>
              </a:solidFill>
              <a:latin typeface="Arial Black" charset="0"/>
            </a:endParaRPr>
          </a:p>
          <a:p>
            <a:endParaRPr lang="en-US" dirty="0">
              <a:solidFill>
                <a:srgbClr val="0000FF"/>
              </a:solidFill>
              <a:latin typeface="Arial Black" charset="0"/>
            </a:endParaRPr>
          </a:p>
          <a:p>
            <a:pPr eaLnBrk="0" hangingPunct="0"/>
            <a:r>
              <a:rPr lang="en-US" u="sng" dirty="0">
                <a:solidFill>
                  <a:srgbClr val="FF6600"/>
                </a:solidFill>
                <a:latin typeface="Arial Black" charset="0"/>
              </a:rPr>
              <a:t>Objectives</a:t>
            </a:r>
            <a:r>
              <a:rPr lang="en-US" dirty="0">
                <a:solidFill>
                  <a:srgbClr val="FF6600"/>
                </a:solidFill>
                <a:latin typeface="Arial Black" charset="0"/>
              </a:rPr>
              <a:t>: </a:t>
            </a:r>
            <a:r>
              <a:rPr lang="en-US" dirty="0" smtClean="0">
                <a:solidFill>
                  <a:srgbClr val="FF6600"/>
                </a:solidFill>
                <a:latin typeface="Arial Black" charset="0"/>
              </a:rPr>
              <a:t>Engage in a range of collaborative discussions with diverse partners. </a:t>
            </a:r>
          </a:p>
          <a:p>
            <a:pPr eaLnBrk="0" hangingPunct="0"/>
            <a:endParaRPr lang="en-US" i="1" dirty="0">
              <a:solidFill>
                <a:srgbClr val="FF6600"/>
              </a:solidFill>
              <a:latin typeface="Arial Black" charset="0"/>
            </a:endParaRPr>
          </a:p>
          <a:p>
            <a:pPr eaLnBrk="0" hangingPunct="0"/>
            <a:r>
              <a:rPr lang="en-US" u="sng" dirty="0">
                <a:solidFill>
                  <a:srgbClr val="008000"/>
                </a:solidFill>
                <a:latin typeface="Arial Black" charset="0"/>
              </a:rPr>
              <a:t>I CAN STATEMENTS:</a:t>
            </a:r>
          </a:p>
          <a:p>
            <a:pPr marL="285750" lvl="0" indent="-285750">
              <a:buFont typeface="Arial"/>
              <a:buChar char="•"/>
            </a:pPr>
            <a:r>
              <a:rPr lang="en-US" dirty="0" smtClean="0">
                <a:solidFill>
                  <a:srgbClr val="008000"/>
                </a:solidFill>
                <a:latin typeface="Arial Black"/>
                <a:cs typeface="Arial Black"/>
              </a:rPr>
              <a:t>I can communicate and respond to ideas about a variety of topics during discussions. </a:t>
            </a:r>
            <a:endParaRPr lang="en-US" dirty="0">
              <a:solidFill>
                <a:srgbClr val="008000"/>
              </a:solidFill>
              <a:latin typeface="Arial Black"/>
              <a:cs typeface="Arial Black"/>
            </a:endParaRPr>
          </a:p>
          <a:p>
            <a:pPr eaLnBrk="0" hangingPunct="0"/>
            <a:endParaRPr lang="en-US" u="sng" dirty="0">
              <a:solidFill>
                <a:srgbClr val="C00000"/>
              </a:solidFill>
              <a:latin typeface="Arial Black" charset="0"/>
              <a:cs typeface="Arial Black" charset="0"/>
            </a:endParaRPr>
          </a:p>
          <a:p>
            <a:pPr eaLnBrk="0" hangingPunct="0"/>
            <a:r>
              <a:rPr lang="en-US" u="sng" dirty="0" smtClean="0">
                <a:solidFill>
                  <a:srgbClr val="C00000"/>
                </a:solidFill>
                <a:latin typeface="Arial Black" charset="0"/>
                <a:cs typeface="Arial Black" charset="0"/>
              </a:rPr>
              <a:t>Topic: Comma Rule #6</a:t>
            </a:r>
          </a:p>
          <a:p>
            <a:pPr eaLnBrk="0" hangingPunct="0"/>
            <a:endParaRPr lang="en-US" u="sng" dirty="0">
              <a:solidFill>
                <a:srgbClr val="C00000"/>
              </a:solidFill>
              <a:latin typeface="Arial Black" charset="0"/>
              <a:cs typeface="Arial Black" charset="0"/>
            </a:endParaRPr>
          </a:p>
          <a:p>
            <a:r>
              <a:rPr lang="en-US" dirty="0" smtClean="0">
                <a:solidFill>
                  <a:srgbClr val="FF0000"/>
                </a:solidFill>
                <a:latin typeface="Arial Black"/>
                <a:cs typeface="Arial Black"/>
              </a:rPr>
              <a:t>Use comma rule 6 and the words below to write complete sentences.</a:t>
            </a:r>
          </a:p>
          <a:p>
            <a:endParaRPr lang="en-US" dirty="0">
              <a:solidFill>
                <a:srgbClr val="FF0000"/>
              </a:solidFill>
              <a:latin typeface="Arial Black"/>
              <a:cs typeface="Arial Black"/>
            </a:endParaRPr>
          </a:p>
          <a:p>
            <a:pPr marL="342900" indent="-342900">
              <a:buFont typeface="+mj-lt"/>
              <a:buAutoNum type="arabicPeriod"/>
            </a:pPr>
            <a:r>
              <a:rPr lang="en-US" dirty="0" smtClean="0">
                <a:solidFill>
                  <a:srgbClr val="FF0000"/>
                </a:solidFill>
                <a:latin typeface="Arial Black"/>
                <a:cs typeface="Arial Black"/>
              </a:rPr>
              <a:t>Big - Tall</a:t>
            </a:r>
          </a:p>
          <a:p>
            <a:pPr marL="342900" indent="-342900">
              <a:buFont typeface="+mj-lt"/>
              <a:buAutoNum type="arabicPeriod"/>
            </a:pPr>
            <a:r>
              <a:rPr lang="en-US" dirty="0" smtClean="0">
                <a:solidFill>
                  <a:srgbClr val="FF0000"/>
                </a:solidFill>
                <a:latin typeface="Arial Black"/>
                <a:cs typeface="Arial Black"/>
              </a:rPr>
              <a:t>Old – Dusty – Alarm - Clock</a:t>
            </a:r>
          </a:p>
          <a:p>
            <a:pPr marL="342900" indent="-342900">
              <a:buFont typeface="+mj-lt"/>
              <a:buAutoNum type="arabicPeriod"/>
            </a:pPr>
            <a:r>
              <a:rPr lang="en-US" dirty="0" smtClean="0">
                <a:solidFill>
                  <a:srgbClr val="FF0000"/>
                </a:solidFill>
                <a:latin typeface="Arial Black"/>
                <a:cs typeface="Arial Black"/>
              </a:rPr>
              <a:t>Long – Blue – Wool – Sweater</a:t>
            </a:r>
          </a:p>
          <a:p>
            <a:pPr marL="342900" indent="-342900">
              <a:buFont typeface="+mj-lt"/>
              <a:buAutoNum type="arabicPeriod"/>
            </a:pPr>
            <a:endParaRPr lang="en-US" u="sng" dirty="0">
              <a:solidFill>
                <a:srgbClr val="FF0000"/>
              </a:solidFill>
              <a:latin typeface="Arial Black"/>
              <a:cs typeface="Arial Black"/>
            </a:endParaRPr>
          </a:p>
          <a:p>
            <a:endParaRPr lang="en-US" u="sng" dirty="0">
              <a:solidFill>
                <a:srgbClr val="FF0000"/>
              </a:solidFill>
              <a:latin typeface="Arial Black"/>
              <a:cs typeface="Arial Black"/>
            </a:endParaRPr>
          </a:p>
          <a:p>
            <a:r>
              <a:rPr lang="en-US" u="sng" dirty="0" smtClean="0">
                <a:solidFill>
                  <a:srgbClr val="7030A0"/>
                </a:solidFill>
                <a:latin typeface="Arial Black" charset="0"/>
                <a:cs typeface="Arial Black" charset="0"/>
              </a:rPr>
              <a:t>Silent </a:t>
            </a:r>
            <a:r>
              <a:rPr lang="en-US" u="sng" dirty="0">
                <a:solidFill>
                  <a:srgbClr val="7030A0"/>
                </a:solidFill>
                <a:latin typeface="Arial Black" charset="0"/>
                <a:cs typeface="Arial Black" charset="0"/>
              </a:rPr>
              <a:t>Uninterrupted Reading</a:t>
            </a:r>
            <a:r>
              <a:rPr lang="en-US" dirty="0">
                <a:solidFill>
                  <a:srgbClr val="7030A0"/>
                </a:solidFill>
                <a:latin typeface="Arial Black" charset="0"/>
                <a:cs typeface="Arial Black" charset="0"/>
              </a:rPr>
              <a:t>: Grab your book and start reading. Remember, if you aren’t reading, you aren’t getting points</a:t>
            </a:r>
            <a:r>
              <a:rPr lang="en-US" dirty="0" smtClean="0">
                <a:solidFill>
                  <a:srgbClr val="7030A0"/>
                </a:solidFill>
                <a:latin typeface="Arial Black" charset="0"/>
                <a:cs typeface="Arial Black" charset="0"/>
              </a:rPr>
              <a:t>.</a:t>
            </a:r>
          </a:p>
          <a:p>
            <a:endParaRPr lang="en-US" dirty="0">
              <a:solidFill>
                <a:srgbClr val="7030A0"/>
              </a:solidFill>
              <a:latin typeface="Arial Black" charset="0"/>
              <a:cs typeface="Arial Black" charset="0"/>
            </a:endParaRPr>
          </a:p>
          <a:p>
            <a:endParaRPr lang="en-US" dirty="0">
              <a:solidFill>
                <a:srgbClr val="7030A0"/>
              </a:solidFill>
              <a:latin typeface="Arial Black" charset="0"/>
              <a:cs typeface="Arial Black" charset="0"/>
            </a:endParaRPr>
          </a:p>
        </p:txBody>
      </p:sp>
    </p:spTree>
    <p:extLst>
      <p:ext uri="{BB962C8B-B14F-4D97-AF65-F5344CB8AC3E}">
        <p14:creationId xmlns:p14="http://schemas.microsoft.com/office/powerpoint/2010/main" val="12430934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r>
              <a:rPr lang="en-US" dirty="0" smtClean="0">
                <a:solidFill>
                  <a:schemeClr val="accent6"/>
                </a:solidFill>
              </a:rPr>
              <a:t>Schedule</a:t>
            </a:r>
            <a:endParaRPr lang="en-US" dirty="0">
              <a:solidFill>
                <a:schemeClr val="accent6"/>
              </a:solidFill>
            </a:endParaRPr>
          </a:p>
        </p:txBody>
      </p:sp>
      <p:sp>
        <p:nvSpPr>
          <p:cNvPr id="3" name="Content Placeholder 2"/>
          <p:cNvSpPr>
            <a:spLocks noGrp="1"/>
          </p:cNvSpPr>
          <p:nvPr>
            <p:ph sz="half" idx="1"/>
          </p:nvPr>
        </p:nvSpPr>
        <p:spPr/>
        <p:txBody>
          <a:bodyPr>
            <a:normAutofit/>
          </a:bodyPr>
          <a:lstStyle/>
          <a:p>
            <a:r>
              <a:rPr lang="en-US" dirty="0" smtClean="0"/>
              <a:t>Pass out THA #1.</a:t>
            </a:r>
          </a:p>
          <a:p>
            <a:pPr lvl="1"/>
            <a:r>
              <a:rPr lang="en-US" dirty="0" smtClean="0"/>
              <a:t>Due Friday, February 7th</a:t>
            </a:r>
          </a:p>
        </p:txBody>
      </p:sp>
      <p:sp>
        <p:nvSpPr>
          <p:cNvPr id="4" name="Content Placeholder 3"/>
          <p:cNvSpPr>
            <a:spLocks noGrp="1"/>
          </p:cNvSpPr>
          <p:nvPr>
            <p:ph sz="half" idx="2"/>
          </p:nvPr>
        </p:nvSpPr>
        <p:spPr/>
        <p:txBody>
          <a:bodyPr/>
          <a:lstStyle/>
          <a:p>
            <a:r>
              <a:rPr lang="en-US" dirty="0" smtClean="0">
                <a:solidFill>
                  <a:srgbClr val="F79646"/>
                </a:solidFill>
              </a:rPr>
              <a:t>Comma Rules</a:t>
            </a:r>
          </a:p>
          <a:p>
            <a:pPr lvl="1"/>
            <a:r>
              <a:rPr lang="en-US" dirty="0" smtClean="0">
                <a:solidFill>
                  <a:srgbClr val="F79646"/>
                </a:solidFill>
              </a:rPr>
              <a:t>Rule #6 Coordinating Adjectives</a:t>
            </a:r>
          </a:p>
          <a:p>
            <a:r>
              <a:rPr lang="en-US" dirty="0" smtClean="0">
                <a:solidFill>
                  <a:srgbClr val="F79646"/>
                </a:solidFill>
              </a:rPr>
              <a:t>Read Chapter </a:t>
            </a:r>
            <a:r>
              <a:rPr lang="en-US" dirty="0" smtClean="0">
                <a:solidFill>
                  <a:srgbClr val="F79646"/>
                </a:solidFill>
              </a:rPr>
              <a:t>3</a:t>
            </a:r>
            <a:endParaRPr lang="en-US" dirty="0" smtClean="0">
              <a:solidFill>
                <a:srgbClr val="F79646"/>
              </a:solidFill>
            </a:endParaRPr>
          </a:p>
          <a:p>
            <a:r>
              <a:rPr lang="en-US" dirty="0" smtClean="0">
                <a:solidFill>
                  <a:srgbClr val="F79646"/>
                </a:solidFill>
              </a:rPr>
              <a:t>Cheerleading Article</a:t>
            </a:r>
          </a:p>
          <a:p>
            <a:r>
              <a:rPr lang="en-US" dirty="0" smtClean="0">
                <a:solidFill>
                  <a:srgbClr val="F79646"/>
                </a:solidFill>
              </a:rPr>
              <a:t>Author Tags</a:t>
            </a:r>
          </a:p>
          <a:p>
            <a:endParaRPr lang="en-US" dirty="0"/>
          </a:p>
        </p:txBody>
      </p:sp>
    </p:spTree>
    <p:extLst>
      <p:ext uri="{BB962C8B-B14F-4D97-AF65-F5344CB8AC3E}">
        <p14:creationId xmlns:p14="http://schemas.microsoft.com/office/powerpoint/2010/main" val="3443055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atin typeface="Arial Black" charset="0"/>
              </a:rPr>
              <a:t>Reading Strategies</a:t>
            </a:r>
          </a:p>
        </p:txBody>
      </p:sp>
      <p:sp>
        <p:nvSpPr>
          <p:cNvPr id="14338" name="Content Placeholder 2"/>
          <p:cNvSpPr>
            <a:spLocks noGrp="1"/>
          </p:cNvSpPr>
          <p:nvPr>
            <p:ph idx="1"/>
          </p:nvPr>
        </p:nvSpPr>
        <p:spPr/>
        <p:txBody>
          <a:bodyPr/>
          <a:lstStyle/>
          <a:p>
            <a:pPr eaLnBrk="1" hangingPunct="1"/>
            <a:r>
              <a:rPr lang="en-US" dirty="0">
                <a:solidFill>
                  <a:schemeClr val="tx2"/>
                </a:solidFill>
                <a:latin typeface="Arial Black"/>
                <a:cs typeface="Arial Black"/>
              </a:rPr>
              <a:t>Make Predictions</a:t>
            </a:r>
          </a:p>
          <a:p>
            <a:pPr eaLnBrk="1" hangingPunct="1"/>
            <a:r>
              <a:rPr lang="en-US" dirty="0">
                <a:solidFill>
                  <a:schemeClr val="tx2"/>
                </a:solidFill>
                <a:latin typeface="Arial Black"/>
                <a:cs typeface="Arial Black"/>
              </a:rPr>
              <a:t>Visualize</a:t>
            </a:r>
          </a:p>
          <a:p>
            <a:pPr eaLnBrk="1" hangingPunct="1"/>
            <a:r>
              <a:rPr lang="en-US" dirty="0">
                <a:solidFill>
                  <a:schemeClr val="tx2"/>
                </a:solidFill>
                <a:latin typeface="Arial Black"/>
                <a:cs typeface="Arial Black"/>
              </a:rPr>
              <a:t>Ask and Answer Questions</a:t>
            </a:r>
          </a:p>
          <a:p>
            <a:pPr eaLnBrk="1" hangingPunct="1"/>
            <a:r>
              <a:rPr lang="en-US" dirty="0">
                <a:solidFill>
                  <a:schemeClr val="tx2"/>
                </a:solidFill>
                <a:latin typeface="Arial Black"/>
                <a:cs typeface="Arial Black"/>
              </a:rPr>
              <a:t>Retell</a:t>
            </a:r>
            <a:r>
              <a:rPr lang="en-US" dirty="0">
                <a:solidFill>
                  <a:srgbClr val="C0504D"/>
                </a:solidFill>
                <a:latin typeface="Arial Black"/>
                <a:cs typeface="Arial Black"/>
              </a:rPr>
              <a:t> </a:t>
            </a:r>
            <a:r>
              <a:rPr lang="en-US" dirty="0">
                <a:solidFill>
                  <a:schemeClr val="tx2"/>
                </a:solidFill>
                <a:latin typeface="Arial Black"/>
                <a:cs typeface="Arial Black"/>
              </a:rPr>
              <a:t>and Summarize</a:t>
            </a:r>
          </a:p>
          <a:p>
            <a:pPr eaLnBrk="1" hangingPunct="1"/>
            <a:r>
              <a:rPr lang="en-US" dirty="0">
                <a:solidFill>
                  <a:schemeClr val="accent2"/>
                </a:solidFill>
                <a:latin typeface="Arial Black"/>
                <a:cs typeface="Arial Black"/>
              </a:rPr>
              <a:t>Connect the Text to </a:t>
            </a:r>
            <a:r>
              <a:rPr lang="en-US" dirty="0">
                <a:solidFill>
                  <a:schemeClr val="tx2"/>
                </a:solidFill>
                <a:latin typeface="Arial Black"/>
                <a:cs typeface="Arial Black"/>
              </a:rPr>
              <a:t>Life Experiences, Other Texts, or </a:t>
            </a:r>
            <a:r>
              <a:rPr lang="en-US" dirty="0">
                <a:solidFill>
                  <a:srgbClr val="C0504D"/>
                </a:solidFill>
                <a:latin typeface="Arial Black"/>
                <a:cs typeface="Arial Black"/>
              </a:rPr>
              <a:t>Prior Knowledge</a:t>
            </a:r>
          </a:p>
          <a:p>
            <a:pPr eaLnBrk="1" hangingPunct="1">
              <a:buFont typeface="Arial" charset="0"/>
              <a:buNone/>
            </a:pPr>
            <a:r>
              <a:rPr lang="en-US" dirty="0">
                <a:solidFill>
                  <a:srgbClr val="FF0000"/>
                </a:solidFill>
                <a:latin typeface="Arial Black" panose="020B0A04020102020204" pitchFamily="34" charset="0"/>
              </a:rPr>
              <a:t>  </a:t>
            </a:r>
          </a:p>
        </p:txBody>
      </p:sp>
    </p:spTree>
    <p:extLst>
      <p:ext uri="{BB962C8B-B14F-4D97-AF65-F5344CB8AC3E}">
        <p14:creationId xmlns:p14="http://schemas.microsoft.com/office/powerpoint/2010/main" val="22697112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Reading Journal</a:t>
            </a:r>
            <a:endParaRPr lang="en-US" dirty="0"/>
          </a:p>
        </p:txBody>
      </p:sp>
      <p:sp>
        <p:nvSpPr>
          <p:cNvPr id="5" name="Content Placeholder 4"/>
          <p:cNvSpPr>
            <a:spLocks noGrp="1"/>
          </p:cNvSpPr>
          <p:nvPr>
            <p:ph idx="1"/>
          </p:nvPr>
        </p:nvSpPr>
        <p:spPr/>
        <p:txBody>
          <a:bodyPr/>
          <a:lstStyle/>
          <a:p>
            <a:pPr marL="0" indent="0">
              <a:buNone/>
            </a:pPr>
            <a:r>
              <a:rPr lang="en-US" dirty="0" smtClean="0"/>
              <a:t>Prompt: </a:t>
            </a:r>
            <a:r>
              <a:rPr lang="en-US" dirty="0" smtClean="0"/>
              <a:t>List all of the prior knowledge you needed in order to understand what was going on in the pages you read. </a:t>
            </a:r>
            <a:endParaRPr lang="en-US" dirty="0" smtClean="0"/>
          </a:p>
        </p:txBody>
      </p:sp>
    </p:spTree>
    <p:extLst>
      <p:ext uri="{BB962C8B-B14F-4D97-AF65-F5344CB8AC3E}">
        <p14:creationId xmlns:p14="http://schemas.microsoft.com/office/powerpoint/2010/main" val="32059101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r>
              <a:rPr lang="en-US" dirty="0" smtClean="0">
                <a:solidFill>
                  <a:schemeClr val="accent6"/>
                </a:solidFill>
              </a:rPr>
              <a:t>Schedule</a:t>
            </a:r>
            <a:endParaRPr lang="en-US" dirty="0">
              <a:solidFill>
                <a:schemeClr val="accent6"/>
              </a:solidFill>
            </a:endParaRPr>
          </a:p>
        </p:txBody>
      </p:sp>
      <p:sp>
        <p:nvSpPr>
          <p:cNvPr id="3" name="Content Placeholder 2"/>
          <p:cNvSpPr>
            <a:spLocks noGrp="1"/>
          </p:cNvSpPr>
          <p:nvPr>
            <p:ph sz="half" idx="1"/>
          </p:nvPr>
        </p:nvSpPr>
        <p:spPr/>
        <p:txBody>
          <a:bodyPr>
            <a:normAutofit/>
          </a:bodyPr>
          <a:lstStyle/>
          <a:p>
            <a:r>
              <a:rPr lang="en-US" dirty="0" smtClean="0"/>
              <a:t>Intervention starts Tuesday during TA. </a:t>
            </a:r>
          </a:p>
          <a:p>
            <a:r>
              <a:rPr lang="en-US" dirty="0" smtClean="0"/>
              <a:t>Pass out papers for 7 – 8.</a:t>
            </a:r>
          </a:p>
          <a:p>
            <a:r>
              <a:rPr lang="en-US" dirty="0" smtClean="0"/>
              <a:t>How’d it go on Friday?</a:t>
            </a:r>
          </a:p>
        </p:txBody>
      </p:sp>
      <p:sp>
        <p:nvSpPr>
          <p:cNvPr id="4" name="Content Placeholder 3"/>
          <p:cNvSpPr>
            <a:spLocks noGrp="1"/>
          </p:cNvSpPr>
          <p:nvPr>
            <p:ph sz="half" idx="2"/>
          </p:nvPr>
        </p:nvSpPr>
        <p:spPr/>
        <p:txBody>
          <a:bodyPr/>
          <a:lstStyle/>
          <a:p>
            <a:r>
              <a:rPr lang="en-US" dirty="0" smtClean="0">
                <a:solidFill>
                  <a:srgbClr val="F79646"/>
                </a:solidFill>
              </a:rPr>
              <a:t>Comma Rules</a:t>
            </a:r>
          </a:p>
          <a:p>
            <a:r>
              <a:rPr lang="en-US" dirty="0" smtClean="0">
                <a:solidFill>
                  <a:srgbClr val="F79646"/>
                </a:solidFill>
              </a:rPr>
              <a:t>Finish Chapter 1</a:t>
            </a:r>
          </a:p>
          <a:p>
            <a:r>
              <a:rPr lang="en-US" dirty="0" smtClean="0">
                <a:solidFill>
                  <a:srgbClr val="F79646"/>
                </a:solidFill>
              </a:rPr>
              <a:t>Chapter 1 Review</a:t>
            </a:r>
          </a:p>
          <a:p>
            <a:r>
              <a:rPr lang="en-US" dirty="0" smtClean="0">
                <a:solidFill>
                  <a:srgbClr val="F79646"/>
                </a:solidFill>
              </a:rPr>
              <a:t>Movie?</a:t>
            </a:r>
          </a:p>
          <a:p>
            <a:endParaRPr lang="en-US" dirty="0"/>
          </a:p>
        </p:txBody>
      </p:sp>
    </p:spTree>
    <p:extLst>
      <p:ext uri="{BB962C8B-B14F-4D97-AF65-F5344CB8AC3E}">
        <p14:creationId xmlns:p14="http://schemas.microsoft.com/office/powerpoint/2010/main" val="14220361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atin typeface="Arial Black" charset="0"/>
              </a:rPr>
              <a:t>Reading Strategies</a:t>
            </a:r>
          </a:p>
        </p:txBody>
      </p:sp>
      <p:sp>
        <p:nvSpPr>
          <p:cNvPr id="14338" name="Content Placeholder 2"/>
          <p:cNvSpPr>
            <a:spLocks noGrp="1"/>
          </p:cNvSpPr>
          <p:nvPr>
            <p:ph idx="1"/>
          </p:nvPr>
        </p:nvSpPr>
        <p:spPr/>
        <p:txBody>
          <a:bodyPr/>
          <a:lstStyle/>
          <a:p>
            <a:pPr eaLnBrk="1" hangingPunct="1"/>
            <a:r>
              <a:rPr lang="en-US" dirty="0">
                <a:solidFill>
                  <a:schemeClr val="tx2"/>
                </a:solidFill>
                <a:latin typeface="Arial Black"/>
                <a:cs typeface="Arial Black"/>
              </a:rPr>
              <a:t>Make Predictions</a:t>
            </a:r>
          </a:p>
          <a:p>
            <a:pPr eaLnBrk="1" hangingPunct="1"/>
            <a:r>
              <a:rPr lang="en-US" dirty="0">
                <a:solidFill>
                  <a:schemeClr val="tx2"/>
                </a:solidFill>
                <a:latin typeface="Arial Black"/>
                <a:cs typeface="Arial Black"/>
              </a:rPr>
              <a:t>Visualize</a:t>
            </a:r>
          </a:p>
          <a:p>
            <a:pPr eaLnBrk="1" hangingPunct="1"/>
            <a:r>
              <a:rPr lang="en-US" dirty="0">
                <a:solidFill>
                  <a:schemeClr val="accent2"/>
                </a:solidFill>
                <a:latin typeface="Arial Black"/>
                <a:cs typeface="Arial Black"/>
              </a:rPr>
              <a:t>Ask</a:t>
            </a:r>
            <a:r>
              <a:rPr lang="en-US" dirty="0">
                <a:solidFill>
                  <a:schemeClr val="tx2"/>
                </a:solidFill>
                <a:latin typeface="Arial Black"/>
                <a:cs typeface="Arial Black"/>
              </a:rPr>
              <a:t> and Answer </a:t>
            </a:r>
            <a:r>
              <a:rPr lang="en-US" dirty="0">
                <a:solidFill>
                  <a:srgbClr val="C0504D"/>
                </a:solidFill>
                <a:latin typeface="Arial Black"/>
                <a:cs typeface="Arial Black"/>
              </a:rPr>
              <a:t>Questions</a:t>
            </a:r>
          </a:p>
          <a:p>
            <a:pPr eaLnBrk="1" hangingPunct="1"/>
            <a:r>
              <a:rPr lang="en-US" dirty="0">
                <a:solidFill>
                  <a:schemeClr val="tx2"/>
                </a:solidFill>
                <a:latin typeface="Arial Black"/>
                <a:cs typeface="Arial Black"/>
              </a:rPr>
              <a:t>Retell and Summarize</a:t>
            </a:r>
          </a:p>
          <a:p>
            <a:pPr eaLnBrk="1" hangingPunct="1"/>
            <a:r>
              <a:rPr lang="en-US" dirty="0">
                <a:solidFill>
                  <a:schemeClr val="tx2"/>
                </a:solidFill>
                <a:latin typeface="Arial Black"/>
                <a:cs typeface="Arial Black"/>
              </a:rPr>
              <a:t>Connect the Text to Life Experiences, Other Texts, or Prior Knowledge</a:t>
            </a:r>
          </a:p>
          <a:p>
            <a:pPr eaLnBrk="1" hangingPunct="1">
              <a:buFont typeface="Arial" charset="0"/>
              <a:buNone/>
            </a:pPr>
            <a:r>
              <a:rPr lang="en-US" dirty="0">
                <a:solidFill>
                  <a:srgbClr val="FF0000"/>
                </a:solidFill>
                <a:latin typeface="Arial Black" panose="020B0A04020102020204" pitchFamily="34" charset="0"/>
              </a:rPr>
              <a:t>  </a:t>
            </a:r>
          </a:p>
        </p:txBody>
      </p:sp>
    </p:spTree>
    <p:extLst>
      <p:ext uri="{BB962C8B-B14F-4D97-AF65-F5344CB8AC3E}">
        <p14:creationId xmlns:p14="http://schemas.microsoft.com/office/powerpoint/2010/main" val="38020320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Reading Journal</a:t>
            </a:r>
            <a:endParaRPr lang="en-US" dirty="0"/>
          </a:p>
        </p:txBody>
      </p:sp>
      <p:sp>
        <p:nvSpPr>
          <p:cNvPr id="5" name="Content Placeholder 4"/>
          <p:cNvSpPr>
            <a:spLocks noGrp="1"/>
          </p:cNvSpPr>
          <p:nvPr>
            <p:ph idx="1"/>
          </p:nvPr>
        </p:nvSpPr>
        <p:spPr/>
        <p:txBody>
          <a:bodyPr/>
          <a:lstStyle/>
          <a:p>
            <a:pPr marL="0" indent="0">
              <a:buNone/>
            </a:pPr>
            <a:r>
              <a:rPr lang="en-US" dirty="0" smtClean="0"/>
              <a:t>Prompt: Let’s say your character was sick and unable to finish out the remaining pages of the book. What questions would you need to ask in order to take their place and finish out the book?</a:t>
            </a:r>
          </a:p>
        </p:txBody>
      </p:sp>
    </p:spTree>
    <p:extLst>
      <p:ext uri="{BB962C8B-B14F-4D97-AF65-F5344CB8AC3E}">
        <p14:creationId xmlns:p14="http://schemas.microsoft.com/office/powerpoint/2010/main" val="4172429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Hunger Games</a:t>
            </a:r>
            <a:endParaRPr lang="en-US" dirty="0"/>
          </a:p>
        </p:txBody>
      </p:sp>
      <p:sp>
        <p:nvSpPr>
          <p:cNvPr id="3" name="Content Placeholder 2"/>
          <p:cNvSpPr>
            <a:spLocks noGrp="1"/>
          </p:cNvSpPr>
          <p:nvPr>
            <p:ph idx="1"/>
          </p:nvPr>
        </p:nvSpPr>
        <p:spPr/>
        <p:txBody>
          <a:bodyPr/>
          <a:lstStyle/>
          <a:p>
            <a:r>
              <a:rPr lang="en-US" dirty="0" smtClean="0"/>
              <a:t>Finish Chapter 1.</a:t>
            </a:r>
          </a:p>
          <a:p>
            <a:r>
              <a:rPr lang="en-US" dirty="0" smtClean="0"/>
              <a:t>Chapter 1 questions.</a:t>
            </a:r>
            <a:endParaRPr lang="en-US" dirty="0"/>
          </a:p>
        </p:txBody>
      </p:sp>
    </p:spTree>
    <p:extLst>
      <p:ext uri="{BB962C8B-B14F-4D97-AF65-F5344CB8AC3E}">
        <p14:creationId xmlns:p14="http://schemas.microsoft.com/office/powerpoint/2010/main" val="42594137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0" y="0"/>
            <a:ext cx="9144000" cy="56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smtClean="0">
                <a:solidFill>
                  <a:srgbClr val="0000FF"/>
                </a:solidFill>
                <a:latin typeface="Arial Black" charset="0"/>
              </a:rPr>
              <a:t>February 4, 2014</a:t>
            </a:r>
            <a:endParaRPr lang="en-US" dirty="0">
              <a:solidFill>
                <a:srgbClr val="FF3EA3"/>
              </a:solidFill>
              <a:latin typeface="Arial Black" charset="0"/>
            </a:endParaRPr>
          </a:p>
          <a:p>
            <a:endParaRPr lang="en-US" dirty="0">
              <a:solidFill>
                <a:srgbClr val="0000FF"/>
              </a:solidFill>
              <a:latin typeface="Arial Black" charset="0"/>
            </a:endParaRPr>
          </a:p>
          <a:p>
            <a:pPr eaLnBrk="0" hangingPunct="0"/>
            <a:r>
              <a:rPr lang="en-US" u="sng" dirty="0">
                <a:solidFill>
                  <a:srgbClr val="FF6600"/>
                </a:solidFill>
                <a:latin typeface="Arial Black" charset="0"/>
              </a:rPr>
              <a:t>Objectives</a:t>
            </a:r>
            <a:r>
              <a:rPr lang="en-US" dirty="0">
                <a:solidFill>
                  <a:srgbClr val="FF6600"/>
                </a:solidFill>
                <a:latin typeface="Arial Black" charset="0"/>
              </a:rPr>
              <a:t>: </a:t>
            </a:r>
            <a:r>
              <a:rPr lang="en-US" dirty="0" smtClean="0">
                <a:solidFill>
                  <a:srgbClr val="FF6600"/>
                </a:solidFill>
                <a:latin typeface="Arial Black" charset="0"/>
              </a:rPr>
              <a:t>Engage in a range of collaborative discussions with diverse partners. </a:t>
            </a:r>
          </a:p>
          <a:p>
            <a:pPr eaLnBrk="0" hangingPunct="0"/>
            <a:endParaRPr lang="en-US" i="1" dirty="0">
              <a:solidFill>
                <a:srgbClr val="FF6600"/>
              </a:solidFill>
              <a:latin typeface="Arial Black" charset="0"/>
            </a:endParaRPr>
          </a:p>
          <a:p>
            <a:pPr eaLnBrk="0" hangingPunct="0"/>
            <a:r>
              <a:rPr lang="en-US" u="sng" dirty="0">
                <a:solidFill>
                  <a:srgbClr val="008000"/>
                </a:solidFill>
                <a:latin typeface="Arial Black" charset="0"/>
              </a:rPr>
              <a:t>I CAN STATEMENTS:</a:t>
            </a:r>
          </a:p>
          <a:p>
            <a:pPr marL="285750" lvl="0" indent="-285750">
              <a:buFont typeface="Arial"/>
              <a:buChar char="•"/>
            </a:pPr>
            <a:r>
              <a:rPr lang="en-US" dirty="0" smtClean="0">
                <a:solidFill>
                  <a:srgbClr val="008000"/>
                </a:solidFill>
                <a:latin typeface="Arial Black"/>
                <a:cs typeface="Arial Black"/>
              </a:rPr>
              <a:t>I can communicate and respond to ideas about a variety of topics during discussions. </a:t>
            </a:r>
            <a:endParaRPr lang="en-US" dirty="0">
              <a:solidFill>
                <a:srgbClr val="008000"/>
              </a:solidFill>
              <a:latin typeface="Arial Black"/>
              <a:cs typeface="Arial Black"/>
            </a:endParaRPr>
          </a:p>
          <a:p>
            <a:pPr eaLnBrk="0" hangingPunct="0"/>
            <a:endParaRPr lang="en-US" u="sng" dirty="0">
              <a:solidFill>
                <a:srgbClr val="C00000"/>
              </a:solidFill>
              <a:latin typeface="Arial Black" charset="0"/>
              <a:cs typeface="Arial Black" charset="0"/>
            </a:endParaRPr>
          </a:p>
          <a:p>
            <a:pPr eaLnBrk="0" hangingPunct="0"/>
            <a:r>
              <a:rPr lang="en-US" u="sng" dirty="0" smtClean="0">
                <a:solidFill>
                  <a:srgbClr val="C00000"/>
                </a:solidFill>
                <a:latin typeface="Arial Black" charset="0"/>
                <a:cs typeface="Arial Black" charset="0"/>
              </a:rPr>
              <a:t>Topic: Comma Rule #6</a:t>
            </a:r>
          </a:p>
          <a:p>
            <a:pPr eaLnBrk="0" hangingPunct="0"/>
            <a:endParaRPr lang="en-US" u="sng" dirty="0">
              <a:solidFill>
                <a:srgbClr val="C00000"/>
              </a:solidFill>
              <a:latin typeface="Arial Black" charset="0"/>
              <a:cs typeface="Arial Black" charset="0"/>
            </a:endParaRPr>
          </a:p>
          <a:p>
            <a:pPr eaLnBrk="0" hangingPunct="0"/>
            <a:r>
              <a:rPr lang="en-US" dirty="0" smtClean="0">
                <a:solidFill>
                  <a:srgbClr val="C00000"/>
                </a:solidFill>
                <a:latin typeface="Arial Black" charset="0"/>
                <a:cs typeface="Arial Black" charset="0"/>
              </a:rPr>
              <a:t>Choose two words that visually describe the following nouns:</a:t>
            </a:r>
          </a:p>
          <a:p>
            <a:pPr marL="285750" indent="-285750" eaLnBrk="0" hangingPunct="0">
              <a:buFont typeface="Arial"/>
              <a:buChar char="•"/>
            </a:pPr>
            <a:r>
              <a:rPr lang="en-US" dirty="0" smtClean="0">
                <a:solidFill>
                  <a:srgbClr val="C00000"/>
                </a:solidFill>
                <a:latin typeface="Arial Black" charset="0"/>
                <a:cs typeface="Arial Black" charset="0"/>
              </a:rPr>
              <a:t>Mountains</a:t>
            </a:r>
          </a:p>
          <a:p>
            <a:pPr marL="285750" indent="-285750" eaLnBrk="0" hangingPunct="0">
              <a:buFont typeface="Arial"/>
              <a:buChar char="•"/>
            </a:pPr>
            <a:r>
              <a:rPr lang="en-US" dirty="0" smtClean="0">
                <a:solidFill>
                  <a:srgbClr val="C00000"/>
                </a:solidFill>
                <a:latin typeface="Arial Black" charset="0"/>
                <a:cs typeface="Arial Black" charset="0"/>
              </a:rPr>
              <a:t>Favorite car</a:t>
            </a:r>
          </a:p>
          <a:p>
            <a:pPr marL="285750" indent="-285750" eaLnBrk="0" hangingPunct="0">
              <a:buFont typeface="Arial"/>
              <a:buChar char="•"/>
            </a:pPr>
            <a:r>
              <a:rPr lang="en-US" dirty="0" smtClean="0">
                <a:solidFill>
                  <a:srgbClr val="C00000"/>
                </a:solidFill>
                <a:latin typeface="Arial Black" charset="0"/>
                <a:cs typeface="Arial Black" charset="0"/>
              </a:rPr>
              <a:t>The pair of shoes you are wearing</a:t>
            </a:r>
            <a:endParaRPr lang="en-US" dirty="0" smtClean="0">
              <a:solidFill>
                <a:srgbClr val="000090"/>
              </a:solidFill>
              <a:latin typeface="Arial Black" charset="0"/>
              <a:cs typeface="Arial Black" charset="0"/>
            </a:endParaRPr>
          </a:p>
          <a:p>
            <a:endParaRPr lang="en-US" u="sng" dirty="0">
              <a:solidFill>
                <a:srgbClr val="FF0000"/>
              </a:solidFill>
              <a:latin typeface="Arial Black"/>
              <a:cs typeface="Arial Black"/>
            </a:endParaRPr>
          </a:p>
          <a:p>
            <a:r>
              <a:rPr lang="en-US" u="sng" dirty="0" smtClean="0">
                <a:solidFill>
                  <a:srgbClr val="7030A0"/>
                </a:solidFill>
                <a:latin typeface="Arial Black" charset="0"/>
                <a:cs typeface="Arial Black" charset="0"/>
              </a:rPr>
              <a:t>Silent </a:t>
            </a:r>
            <a:r>
              <a:rPr lang="en-US" u="sng" dirty="0">
                <a:solidFill>
                  <a:srgbClr val="7030A0"/>
                </a:solidFill>
                <a:latin typeface="Arial Black" charset="0"/>
                <a:cs typeface="Arial Black" charset="0"/>
              </a:rPr>
              <a:t>Uninterrupted Reading</a:t>
            </a:r>
            <a:r>
              <a:rPr lang="en-US" dirty="0">
                <a:solidFill>
                  <a:srgbClr val="7030A0"/>
                </a:solidFill>
                <a:latin typeface="Arial Black" charset="0"/>
                <a:cs typeface="Arial Black" charset="0"/>
              </a:rPr>
              <a:t>: Grab your book and start reading. Remember, if you aren’t reading, you aren’t getting points</a:t>
            </a:r>
            <a:r>
              <a:rPr lang="en-US" dirty="0" smtClean="0">
                <a:solidFill>
                  <a:srgbClr val="7030A0"/>
                </a:solidFill>
                <a:latin typeface="Arial Black" charset="0"/>
                <a:cs typeface="Arial Black" charset="0"/>
              </a:rPr>
              <a:t>.</a:t>
            </a:r>
          </a:p>
          <a:p>
            <a:endParaRPr lang="en-US" dirty="0">
              <a:solidFill>
                <a:srgbClr val="7030A0"/>
              </a:solidFill>
              <a:latin typeface="Arial Black" charset="0"/>
              <a:cs typeface="Arial Black" charset="0"/>
            </a:endParaRPr>
          </a:p>
          <a:p>
            <a:endParaRPr lang="en-US" dirty="0">
              <a:solidFill>
                <a:srgbClr val="7030A0"/>
              </a:solidFill>
              <a:latin typeface="Arial Black" charset="0"/>
              <a:cs typeface="Arial Black" charset="0"/>
            </a:endParaRPr>
          </a:p>
        </p:txBody>
      </p:sp>
    </p:spTree>
    <p:extLst>
      <p:ext uri="{BB962C8B-B14F-4D97-AF65-F5344CB8AC3E}">
        <p14:creationId xmlns:p14="http://schemas.microsoft.com/office/powerpoint/2010/main" val="17959935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r>
              <a:rPr lang="en-US" dirty="0" smtClean="0">
                <a:solidFill>
                  <a:schemeClr val="accent6"/>
                </a:solidFill>
              </a:rPr>
              <a:t>Schedule</a:t>
            </a:r>
            <a:endParaRPr lang="en-US" dirty="0">
              <a:solidFill>
                <a:schemeClr val="accent6"/>
              </a:solidFill>
            </a:endParaRPr>
          </a:p>
        </p:txBody>
      </p:sp>
      <p:sp>
        <p:nvSpPr>
          <p:cNvPr id="3" name="Content Placeholder 2"/>
          <p:cNvSpPr>
            <a:spLocks noGrp="1"/>
          </p:cNvSpPr>
          <p:nvPr>
            <p:ph sz="half" idx="1"/>
          </p:nvPr>
        </p:nvSpPr>
        <p:spPr/>
        <p:txBody>
          <a:bodyPr>
            <a:normAutofit/>
          </a:bodyPr>
          <a:lstStyle/>
          <a:p>
            <a:r>
              <a:rPr lang="en-US" dirty="0" smtClean="0"/>
              <a:t>Pass out THA #1.</a:t>
            </a:r>
          </a:p>
          <a:p>
            <a:pPr lvl="1"/>
            <a:r>
              <a:rPr lang="en-US" dirty="0" smtClean="0"/>
              <a:t>Due Friday, February 7th</a:t>
            </a:r>
          </a:p>
        </p:txBody>
      </p:sp>
      <p:sp>
        <p:nvSpPr>
          <p:cNvPr id="4" name="Content Placeholder 3"/>
          <p:cNvSpPr>
            <a:spLocks noGrp="1"/>
          </p:cNvSpPr>
          <p:nvPr>
            <p:ph sz="half" idx="2"/>
          </p:nvPr>
        </p:nvSpPr>
        <p:spPr/>
        <p:txBody>
          <a:bodyPr/>
          <a:lstStyle/>
          <a:p>
            <a:r>
              <a:rPr lang="en-US" dirty="0" smtClean="0">
                <a:solidFill>
                  <a:srgbClr val="F79646"/>
                </a:solidFill>
              </a:rPr>
              <a:t>Comma Rules</a:t>
            </a:r>
          </a:p>
          <a:p>
            <a:pPr lvl="1"/>
            <a:r>
              <a:rPr lang="en-US" dirty="0" smtClean="0">
                <a:solidFill>
                  <a:srgbClr val="F79646"/>
                </a:solidFill>
              </a:rPr>
              <a:t>Rule #6 Coordinating Adjectives</a:t>
            </a:r>
          </a:p>
          <a:p>
            <a:r>
              <a:rPr lang="en-US" dirty="0" smtClean="0">
                <a:solidFill>
                  <a:srgbClr val="F79646"/>
                </a:solidFill>
              </a:rPr>
              <a:t>Read Chapter 2</a:t>
            </a:r>
          </a:p>
          <a:p>
            <a:r>
              <a:rPr lang="en-US" dirty="0" smtClean="0">
                <a:solidFill>
                  <a:srgbClr val="F79646"/>
                </a:solidFill>
              </a:rPr>
              <a:t>Cheerleading Article</a:t>
            </a:r>
          </a:p>
          <a:p>
            <a:r>
              <a:rPr lang="en-US" dirty="0" smtClean="0">
                <a:solidFill>
                  <a:srgbClr val="F79646"/>
                </a:solidFill>
              </a:rPr>
              <a:t>Author Tags</a:t>
            </a:r>
          </a:p>
          <a:p>
            <a:endParaRPr lang="en-US" dirty="0"/>
          </a:p>
        </p:txBody>
      </p:sp>
    </p:spTree>
    <p:extLst>
      <p:ext uri="{BB962C8B-B14F-4D97-AF65-F5344CB8AC3E}">
        <p14:creationId xmlns:p14="http://schemas.microsoft.com/office/powerpoint/2010/main" val="40062048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atin typeface="Arial Black" charset="0"/>
              </a:rPr>
              <a:t>Reading Strategies</a:t>
            </a:r>
          </a:p>
        </p:txBody>
      </p:sp>
      <p:sp>
        <p:nvSpPr>
          <p:cNvPr id="14338" name="Content Placeholder 2"/>
          <p:cNvSpPr>
            <a:spLocks noGrp="1"/>
          </p:cNvSpPr>
          <p:nvPr>
            <p:ph idx="1"/>
          </p:nvPr>
        </p:nvSpPr>
        <p:spPr/>
        <p:txBody>
          <a:bodyPr/>
          <a:lstStyle/>
          <a:p>
            <a:pPr eaLnBrk="1" hangingPunct="1"/>
            <a:r>
              <a:rPr lang="en-US" dirty="0">
                <a:solidFill>
                  <a:schemeClr val="tx2"/>
                </a:solidFill>
                <a:latin typeface="Arial Black"/>
                <a:cs typeface="Arial Black"/>
              </a:rPr>
              <a:t>Make Predictions</a:t>
            </a:r>
          </a:p>
          <a:p>
            <a:pPr eaLnBrk="1" hangingPunct="1"/>
            <a:r>
              <a:rPr lang="en-US" dirty="0">
                <a:solidFill>
                  <a:schemeClr val="tx2"/>
                </a:solidFill>
                <a:latin typeface="Arial Black"/>
                <a:cs typeface="Arial Black"/>
              </a:rPr>
              <a:t>Visualize</a:t>
            </a:r>
          </a:p>
          <a:p>
            <a:pPr eaLnBrk="1" hangingPunct="1"/>
            <a:r>
              <a:rPr lang="en-US" dirty="0">
                <a:solidFill>
                  <a:schemeClr val="tx2"/>
                </a:solidFill>
                <a:latin typeface="Arial Black"/>
                <a:cs typeface="Arial Black"/>
              </a:rPr>
              <a:t>Ask and Answer Questions</a:t>
            </a:r>
          </a:p>
          <a:p>
            <a:pPr eaLnBrk="1" hangingPunct="1"/>
            <a:r>
              <a:rPr lang="en-US" dirty="0">
                <a:solidFill>
                  <a:srgbClr val="C0504D"/>
                </a:solidFill>
                <a:latin typeface="Arial Black"/>
                <a:cs typeface="Arial Black"/>
              </a:rPr>
              <a:t>Retell </a:t>
            </a:r>
            <a:r>
              <a:rPr lang="en-US" dirty="0">
                <a:solidFill>
                  <a:schemeClr val="tx2"/>
                </a:solidFill>
                <a:latin typeface="Arial Black"/>
                <a:cs typeface="Arial Black"/>
              </a:rPr>
              <a:t>and Summarize</a:t>
            </a:r>
          </a:p>
          <a:p>
            <a:pPr eaLnBrk="1" hangingPunct="1"/>
            <a:r>
              <a:rPr lang="en-US" dirty="0">
                <a:solidFill>
                  <a:schemeClr val="tx2"/>
                </a:solidFill>
                <a:latin typeface="Arial Black"/>
                <a:cs typeface="Arial Black"/>
              </a:rPr>
              <a:t>Connect the Text to Life Experiences, Other Texts, or Prior Knowledge</a:t>
            </a:r>
          </a:p>
          <a:p>
            <a:pPr eaLnBrk="1" hangingPunct="1">
              <a:buFont typeface="Arial" charset="0"/>
              <a:buNone/>
            </a:pPr>
            <a:r>
              <a:rPr lang="en-US" dirty="0">
                <a:solidFill>
                  <a:srgbClr val="FF0000"/>
                </a:solidFill>
                <a:latin typeface="Arial Black" panose="020B0A04020102020204" pitchFamily="34" charset="0"/>
              </a:rPr>
              <a:t>  </a:t>
            </a:r>
          </a:p>
        </p:txBody>
      </p:sp>
    </p:spTree>
    <p:extLst>
      <p:ext uri="{BB962C8B-B14F-4D97-AF65-F5344CB8AC3E}">
        <p14:creationId xmlns:p14="http://schemas.microsoft.com/office/powerpoint/2010/main" val="1469396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Reading Journal</a:t>
            </a:r>
            <a:endParaRPr lang="en-US" dirty="0"/>
          </a:p>
        </p:txBody>
      </p:sp>
      <p:sp>
        <p:nvSpPr>
          <p:cNvPr id="5" name="Content Placeholder 4"/>
          <p:cNvSpPr>
            <a:spLocks noGrp="1"/>
          </p:cNvSpPr>
          <p:nvPr>
            <p:ph idx="1"/>
          </p:nvPr>
        </p:nvSpPr>
        <p:spPr/>
        <p:txBody>
          <a:bodyPr/>
          <a:lstStyle/>
          <a:p>
            <a:pPr marL="0" indent="0">
              <a:buNone/>
            </a:pPr>
            <a:r>
              <a:rPr lang="en-US" dirty="0" smtClean="0"/>
              <a:t>Prompt: Take the most important ONE or TWO paragraphs in the section you read and “retell” or paraphrase in your own words. </a:t>
            </a:r>
          </a:p>
        </p:txBody>
      </p:sp>
    </p:spTree>
    <p:extLst>
      <p:ext uri="{BB962C8B-B14F-4D97-AF65-F5344CB8AC3E}">
        <p14:creationId xmlns:p14="http://schemas.microsoft.com/office/powerpoint/2010/main" val="179514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1316</TotalTime>
  <Words>543</Words>
  <Application>Microsoft Macintosh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Reminders/Schedule</vt:lpstr>
      <vt:lpstr>Reading Strategies</vt:lpstr>
      <vt:lpstr>Reading Journal</vt:lpstr>
      <vt:lpstr>Hunger Games</vt:lpstr>
      <vt:lpstr>PowerPoint Presentation</vt:lpstr>
      <vt:lpstr>Reminders/Schedule</vt:lpstr>
      <vt:lpstr>Reading Strategies</vt:lpstr>
      <vt:lpstr>Reading Journal</vt:lpstr>
      <vt:lpstr>Cheerleading Articles</vt:lpstr>
      <vt:lpstr>PowerPoint Presentation</vt:lpstr>
      <vt:lpstr>Reminders/Schedule</vt:lpstr>
      <vt:lpstr>Reading Strategies</vt:lpstr>
      <vt:lpstr>Reading Journal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Jeris Hobbs</dc:creator>
  <cp:lastModifiedBy>Jeris Hobbs</cp:lastModifiedBy>
  <cp:revision>10</cp:revision>
  <dcterms:created xsi:type="dcterms:W3CDTF">2014-02-03T14:54:46Z</dcterms:created>
  <dcterms:modified xsi:type="dcterms:W3CDTF">2014-02-05T22:27:53Z</dcterms:modified>
</cp:coreProperties>
</file>