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53FA-6B12-B640-B839-E69DC51934A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D51E-2006-6A44-8D95-DA04211E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8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53FA-6B12-B640-B839-E69DC51934A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D51E-2006-6A44-8D95-DA04211E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94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53FA-6B12-B640-B839-E69DC51934A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D51E-2006-6A44-8D95-DA04211E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6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53FA-6B12-B640-B839-E69DC51934A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D51E-2006-6A44-8D95-DA04211E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1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53FA-6B12-B640-B839-E69DC51934A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D51E-2006-6A44-8D95-DA04211E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9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53FA-6B12-B640-B839-E69DC51934A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D51E-2006-6A44-8D95-DA04211E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2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53FA-6B12-B640-B839-E69DC51934A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D51E-2006-6A44-8D95-DA04211E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21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53FA-6B12-B640-B839-E69DC51934A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D51E-2006-6A44-8D95-DA04211E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0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53FA-6B12-B640-B839-E69DC51934A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D51E-2006-6A44-8D95-DA04211E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9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53FA-6B12-B640-B839-E69DC51934A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D51E-2006-6A44-8D95-DA04211E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7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53FA-6B12-B640-B839-E69DC51934A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D51E-2006-6A44-8D95-DA04211E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2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D53FA-6B12-B640-B839-E69DC51934A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ED51E-2006-6A44-8D95-DA04211E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8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ChangeArrowheads="1"/>
          </p:cNvSpPr>
          <p:nvPr/>
        </p:nvSpPr>
        <p:spPr bwMode="auto">
          <a:xfrm>
            <a:off x="0" y="0"/>
            <a:ext cx="9144000" cy="6186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 Black" charset="0"/>
              </a:rPr>
              <a:t>January 27, 2014</a:t>
            </a:r>
            <a:endParaRPr lang="en-US" dirty="0">
              <a:solidFill>
                <a:srgbClr val="FF3EA3"/>
              </a:solidFill>
              <a:latin typeface="Arial Black" charset="0"/>
            </a:endParaRPr>
          </a:p>
          <a:p>
            <a:endParaRPr lang="en-US" dirty="0">
              <a:solidFill>
                <a:srgbClr val="0000FF"/>
              </a:solidFill>
              <a:latin typeface="Arial Black" charset="0"/>
            </a:endParaRPr>
          </a:p>
          <a:p>
            <a:pPr eaLnBrk="0" hangingPunct="0"/>
            <a:r>
              <a:rPr lang="en-US" u="sng" dirty="0">
                <a:solidFill>
                  <a:srgbClr val="FF6600"/>
                </a:solidFill>
                <a:latin typeface="Arial Black" charset="0"/>
              </a:rPr>
              <a:t>Objectives</a:t>
            </a:r>
            <a:r>
              <a:rPr lang="en-US" dirty="0">
                <a:solidFill>
                  <a:srgbClr val="FF6600"/>
                </a:solidFill>
                <a:latin typeface="Arial Black" charset="0"/>
              </a:rPr>
              <a:t>: </a:t>
            </a:r>
            <a:r>
              <a:rPr lang="en-US" dirty="0" smtClean="0">
                <a:solidFill>
                  <a:srgbClr val="FF6600"/>
                </a:solidFill>
                <a:latin typeface="Arial Black" charset="0"/>
              </a:rPr>
              <a:t>Engage in a range of collaborative discussions with diverse partners. </a:t>
            </a:r>
          </a:p>
          <a:p>
            <a:pPr eaLnBrk="0" hangingPunct="0"/>
            <a:endParaRPr lang="en-US" i="1" dirty="0">
              <a:solidFill>
                <a:srgbClr val="FF6600"/>
              </a:solidFill>
              <a:latin typeface="Arial Black" charset="0"/>
            </a:endParaRPr>
          </a:p>
          <a:p>
            <a:pPr eaLnBrk="0" hangingPunct="0"/>
            <a:r>
              <a:rPr lang="en-US" u="sng" dirty="0">
                <a:solidFill>
                  <a:srgbClr val="008000"/>
                </a:solidFill>
                <a:latin typeface="Arial Black" charset="0"/>
              </a:rPr>
              <a:t>I CAN STATEMENTS: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  <a:t>I can communicate and respond to ideas about a variety of topics during discussions. </a:t>
            </a:r>
            <a:endParaRPr lang="en-US" dirty="0">
              <a:solidFill>
                <a:srgbClr val="008000"/>
              </a:solidFill>
              <a:latin typeface="Arial Black"/>
              <a:cs typeface="Arial Black"/>
            </a:endParaRPr>
          </a:p>
          <a:p>
            <a:pPr eaLnBrk="0" hangingPunct="0"/>
            <a:endParaRPr lang="en-US" u="sng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r>
              <a:rPr lang="en-US" u="sng" dirty="0" smtClean="0">
                <a:solidFill>
                  <a:srgbClr val="C00000"/>
                </a:solidFill>
                <a:latin typeface="Arial Black" charset="0"/>
                <a:cs typeface="Arial Black" charset="0"/>
              </a:rPr>
              <a:t>Topic: Commas</a:t>
            </a:r>
          </a:p>
          <a:p>
            <a:pPr eaLnBrk="0" hangingPunct="0"/>
            <a:endParaRPr lang="en-US" u="sng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r>
              <a:rPr lang="en-US" dirty="0" smtClean="0">
                <a:solidFill>
                  <a:srgbClr val="C00000"/>
                </a:solidFill>
                <a:latin typeface="Arial Black" charset="0"/>
                <a:cs typeface="Arial Black" charset="0"/>
              </a:rPr>
              <a:t>Copy down rule #4.</a:t>
            </a:r>
          </a:p>
          <a:p>
            <a:pPr eaLnBrk="0" hangingPunct="0"/>
            <a:endParaRPr lang="en-US" u="sng" dirty="0" smtClean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r>
              <a:rPr lang="en-US" dirty="0" smtClean="0">
                <a:solidFill>
                  <a:srgbClr val="C00000"/>
                </a:solidFill>
                <a:latin typeface="Arial Black" charset="0"/>
                <a:cs typeface="Arial Black" charset="0"/>
              </a:rPr>
              <a:t>Rule 4: Do not use commas to set off essential elements of the sentence, such as clauses beginning with that (relative clauses).</a:t>
            </a:r>
            <a:endParaRPr lang="en-US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endParaRPr lang="en-US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endParaRPr lang="en-US" dirty="0" smtClean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endParaRPr lang="en-US" u="sng" dirty="0">
              <a:solidFill>
                <a:srgbClr val="FF0000"/>
              </a:solidFill>
              <a:latin typeface="Arial Black"/>
              <a:cs typeface="Arial Black"/>
            </a:endParaRPr>
          </a:p>
          <a:p>
            <a:r>
              <a:rPr lang="en-US" u="sng" dirty="0" smtClean="0">
                <a:solidFill>
                  <a:srgbClr val="7030A0"/>
                </a:solidFill>
                <a:latin typeface="Arial Black" charset="0"/>
                <a:cs typeface="Arial Black" charset="0"/>
              </a:rPr>
              <a:t>Silent </a:t>
            </a:r>
            <a:r>
              <a:rPr lang="en-US" u="sng" dirty="0">
                <a:solidFill>
                  <a:srgbClr val="7030A0"/>
                </a:solidFill>
                <a:latin typeface="Arial Black" charset="0"/>
                <a:cs typeface="Arial Black" charset="0"/>
              </a:rPr>
              <a:t>Uninterrupted Reading</a:t>
            </a:r>
            <a:r>
              <a:rPr lang="en-US" dirty="0">
                <a:solidFill>
                  <a:srgbClr val="7030A0"/>
                </a:solidFill>
                <a:latin typeface="Arial Black" charset="0"/>
                <a:cs typeface="Arial Black" charset="0"/>
              </a:rPr>
              <a:t>: Grab your book and start reading. Remember, if you aren’t reading, you aren’t getting points</a:t>
            </a:r>
            <a:r>
              <a:rPr lang="en-US" dirty="0" smtClean="0">
                <a:solidFill>
                  <a:srgbClr val="7030A0"/>
                </a:solidFill>
                <a:latin typeface="Arial Black" charset="0"/>
                <a:cs typeface="Arial Black" charset="0"/>
              </a:rPr>
              <a:t>.</a:t>
            </a:r>
          </a:p>
          <a:p>
            <a:endParaRPr lang="en-US" dirty="0">
              <a:solidFill>
                <a:srgbClr val="7030A0"/>
              </a:solidFill>
              <a:latin typeface="Arial Black" charset="0"/>
              <a:cs typeface="Arial Black" charset="0"/>
            </a:endParaRPr>
          </a:p>
          <a:p>
            <a:endParaRPr lang="en-US" dirty="0">
              <a:solidFill>
                <a:srgbClr val="7030A0"/>
              </a:solidFill>
              <a:latin typeface="Arial Black" charset="0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151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Reading Strategies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2"/>
                </a:solidFill>
                <a:latin typeface="Arial Black"/>
                <a:cs typeface="Arial Black"/>
              </a:rPr>
              <a:t>Make Predictions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Arial Black"/>
                <a:cs typeface="Arial Black"/>
              </a:rPr>
              <a:t>Visualize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Arial Black"/>
                <a:cs typeface="Arial Black"/>
              </a:rPr>
              <a:t>Ask and Answer Questions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Arial Black"/>
                <a:cs typeface="Arial Black"/>
              </a:rPr>
              <a:t>Retell and Summarize</a:t>
            </a:r>
          </a:p>
          <a:p>
            <a:pPr eaLnBrk="1" hangingPunct="1"/>
            <a:r>
              <a:rPr lang="en-US" dirty="0">
                <a:solidFill>
                  <a:schemeClr val="accent2"/>
                </a:solidFill>
                <a:latin typeface="Arial Black"/>
                <a:cs typeface="Arial Black"/>
              </a:rPr>
              <a:t>Connect the Text to Life Experiences</a:t>
            </a:r>
            <a:r>
              <a:rPr lang="en-US" dirty="0">
                <a:solidFill>
                  <a:schemeClr val="tx2"/>
                </a:solidFill>
                <a:latin typeface="Arial Black"/>
                <a:cs typeface="Arial Black"/>
              </a:rPr>
              <a:t>, Other Texts, or Prior Knowledge</a:t>
            </a:r>
          </a:p>
          <a:p>
            <a:pPr eaLnBrk="1" hangingPunct="1">
              <a:buFont typeface="Arial" charset="0"/>
              <a:buNone/>
            </a:pP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224649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Journal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Prompt: What is going on in the book that you can relate to? How is what is happening to the main character something you can sympathize with? </a:t>
            </a:r>
          </a:p>
        </p:txBody>
      </p:sp>
    </p:spTree>
    <p:extLst>
      <p:ext uri="{BB962C8B-B14F-4D97-AF65-F5344CB8AC3E}">
        <p14:creationId xmlns:p14="http://schemas.microsoft.com/office/powerpoint/2010/main" val="261561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finish up the courage essay. </a:t>
            </a:r>
          </a:p>
          <a:p>
            <a:r>
              <a:rPr lang="en-US" dirty="0" smtClean="0"/>
              <a:t>As a class we will write the intro and one of the body paragraphs.</a:t>
            </a:r>
          </a:p>
          <a:p>
            <a:r>
              <a:rPr lang="en-US" dirty="0" smtClean="0"/>
              <a:t>You will write one of the remaining paragraphs.</a:t>
            </a:r>
          </a:p>
          <a:p>
            <a:r>
              <a:rPr lang="en-US" dirty="0" smtClean="0"/>
              <a:t>As a class we will add the conclusion.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25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ChangeArrowheads="1"/>
          </p:cNvSpPr>
          <p:nvPr/>
        </p:nvSpPr>
        <p:spPr bwMode="auto">
          <a:xfrm>
            <a:off x="0" y="0"/>
            <a:ext cx="9144000" cy="5909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 Black" charset="0"/>
              </a:rPr>
              <a:t>January 29, 2014</a:t>
            </a:r>
            <a:endParaRPr lang="en-US" dirty="0">
              <a:solidFill>
                <a:srgbClr val="FF3EA3"/>
              </a:solidFill>
              <a:latin typeface="Arial Black" charset="0"/>
            </a:endParaRPr>
          </a:p>
          <a:p>
            <a:endParaRPr lang="en-US" dirty="0">
              <a:solidFill>
                <a:srgbClr val="0000FF"/>
              </a:solidFill>
              <a:latin typeface="Arial Black" charset="0"/>
            </a:endParaRPr>
          </a:p>
          <a:p>
            <a:pPr eaLnBrk="0" hangingPunct="0"/>
            <a:r>
              <a:rPr lang="en-US" u="sng" dirty="0">
                <a:solidFill>
                  <a:srgbClr val="FF6600"/>
                </a:solidFill>
                <a:latin typeface="Arial Black" charset="0"/>
              </a:rPr>
              <a:t>Objectives</a:t>
            </a:r>
            <a:r>
              <a:rPr lang="en-US" dirty="0">
                <a:solidFill>
                  <a:srgbClr val="FF6600"/>
                </a:solidFill>
                <a:latin typeface="Arial Black" charset="0"/>
              </a:rPr>
              <a:t>: </a:t>
            </a:r>
            <a:r>
              <a:rPr lang="en-US" dirty="0" smtClean="0">
                <a:solidFill>
                  <a:srgbClr val="FF6600"/>
                </a:solidFill>
                <a:latin typeface="Arial Black" charset="0"/>
              </a:rPr>
              <a:t>Engage in a range of collaborative discussions with diverse partners. </a:t>
            </a:r>
          </a:p>
          <a:p>
            <a:pPr eaLnBrk="0" hangingPunct="0"/>
            <a:endParaRPr lang="en-US" i="1" dirty="0">
              <a:solidFill>
                <a:srgbClr val="FF6600"/>
              </a:solidFill>
              <a:latin typeface="Arial Black" charset="0"/>
            </a:endParaRPr>
          </a:p>
          <a:p>
            <a:pPr eaLnBrk="0" hangingPunct="0"/>
            <a:r>
              <a:rPr lang="en-US" u="sng" dirty="0">
                <a:solidFill>
                  <a:srgbClr val="008000"/>
                </a:solidFill>
                <a:latin typeface="Arial Black" charset="0"/>
              </a:rPr>
              <a:t>I CAN STATEMENTS: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  <a:t>I can communicate and respond to ideas about a variety of topics during discussions. </a:t>
            </a:r>
            <a:endParaRPr lang="en-US" dirty="0">
              <a:solidFill>
                <a:srgbClr val="008000"/>
              </a:solidFill>
              <a:latin typeface="Arial Black"/>
              <a:cs typeface="Arial Black"/>
            </a:endParaRPr>
          </a:p>
          <a:p>
            <a:pPr eaLnBrk="0" hangingPunct="0"/>
            <a:endParaRPr lang="en-US" u="sng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r>
              <a:rPr lang="en-US" u="sng" dirty="0" smtClean="0">
                <a:solidFill>
                  <a:srgbClr val="C00000"/>
                </a:solidFill>
                <a:latin typeface="Arial Black" charset="0"/>
                <a:cs typeface="Arial Black" charset="0"/>
              </a:rPr>
              <a:t>Topic: Comma Rule 5</a:t>
            </a:r>
          </a:p>
          <a:p>
            <a:pPr eaLnBrk="0" hangingPunct="0"/>
            <a:endParaRPr lang="en-US" u="sng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r>
              <a:rPr lang="en-US" dirty="0" smtClean="0">
                <a:solidFill>
                  <a:srgbClr val="000090"/>
                </a:solidFill>
                <a:latin typeface="Arial Black" charset="0"/>
                <a:cs typeface="Arial Black" charset="0"/>
              </a:rPr>
              <a:t>This comma rule is (should be) all review. </a:t>
            </a:r>
          </a:p>
          <a:p>
            <a:pPr eaLnBrk="0" hangingPunct="0"/>
            <a:endParaRPr lang="en-US" dirty="0">
              <a:solidFill>
                <a:srgbClr val="000090"/>
              </a:solidFill>
              <a:latin typeface="Arial Black" charset="0"/>
              <a:cs typeface="Arial Black" charset="0"/>
            </a:endParaRPr>
          </a:p>
          <a:p>
            <a:pPr eaLnBrk="0" hangingPunct="0"/>
            <a:r>
              <a:rPr lang="en-US" dirty="0" smtClean="0">
                <a:solidFill>
                  <a:srgbClr val="FF0000"/>
                </a:solidFill>
                <a:latin typeface="Arial Black" charset="0"/>
                <a:cs typeface="Arial Black" charset="0"/>
              </a:rPr>
              <a:t>Copy this down: Use commas to separate three or more words, phrases, or clauses written in a series. </a:t>
            </a:r>
            <a:endParaRPr lang="en-US" dirty="0">
              <a:solidFill>
                <a:srgbClr val="FF0000"/>
              </a:solidFill>
              <a:latin typeface="Arial Black" charset="0"/>
              <a:cs typeface="Arial Black" charset="0"/>
            </a:endParaRPr>
          </a:p>
          <a:p>
            <a:endParaRPr lang="en-US" dirty="0" smtClean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endParaRPr lang="en-US" u="sng" dirty="0">
              <a:solidFill>
                <a:srgbClr val="FF0000"/>
              </a:solidFill>
              <a:latin typeface="Arial Black"/>
              <a:cs typeface="Arial Black"/>
            </a:endParaRPr>
          </a:p>
          <a:p>
            <a:r>
              <a:rPr lang="en-US" u="sng" dirty="0" smtClean="0">
                <a:solidFill>
                  <a:srgbClr val="7030A0"/>
                </a:solidFill>
                <a:latin typeface="Arial Black" charset="0"/>
                <a:cs typeface="Arial Black" charset="0"/>
              </a:rPr>
              <a:t>Silent </a:t>
            </a:r>
            <a:r>
              <a:rPr lang="en-US" u="sng" dirty="0">
                <a:solidFill>
                  <a:srgbClr val="7030A0"/>
                </a:solidFill>
                <a:latin typeface="Arial Black" charset="0"/>
                <a:cs typeface="Arial Black" charset="0"/>
              </a:rPr>
              <a:t>Uninterrupted Reading</a:t>
            </a:r>
            <a:r>
              <a:rPr lang="en-US" dirty="0">
                <a:solidFill>
                  <a:srgbClr val="7030A0"/>
                </a:solidFill>
                <a:latin typeface="Arial Black" charset="0"/>
                <a:cs typeface="Arial Black" charset="0"/>
              </a:rPr>
              <a:t>: Grab your book and start reading. Remember, if you aren’t reading, you aren’t getting points</a:t>
            </a:r>
            <a:r>
              <a:rPr lang="en-US" dirty="0" smtClean="0">
                <a:solidFill>
                  <a:srgbClr val="7030A0"/>
                </a:solidFill>
                <a:latin typeface="Arial Black" charset="0"/>
                <a:cs typeface="Arial Black" charset="0"/>
              </a:rPr>
              <a:t>.</a:t>
            </a:r>
          </a:p>
          <a:p>
            <a:endParaRPr lang="en-US" dirty="0">
              <a:solidFill>
                <a:srgbClr val="7030A0"/>
              </a:solidFill>
              <a:latin typeface="Arial Black" charset="0"/>
              <a:cs typeface="Arial Black" charset="0"/>
            </a:endParaRPr>
          </a:p>
          <a:p>
            <a:endParaRPr lang="en-US" dirty="0">
              <a:solidFill>
                <a:srgbClr val="7030A0"/>
              </a:solidFill>
              <a:latin typeface="Arial Black" charset="0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89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your paragraph ready?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3123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Reading Strategies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accent2"/>
                </a:solidFill>
                <a:latin typeface="Arial Black"/>
                <a:cs typeface="Arial Black"/>
              </a:rPr>
              <a:t>Make Predictions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Arial Black"/>
                <a:cs typeface="Arial Black"/>
              </a:rPr>
              <a:t>Visualize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Arial Black"/>
                <a:cs typeface="Arial Black"/>
              </a:rPr>
              <a:t>Ask and Answer Questions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Arial Black"/>
                <a:cs typeface="Arial Black"/>
              </a:rPr>
              <a:t>Retell and Summarize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Arial Black"/>
                <a:cs typeface="Arial Black"/>
              </a:rPr>
              <a:t>Connect the Text to Life Experiences, Other Texts, or Prior Knowledge</a:t>
            </a:r>
          </a:p>
          <a:p>
            <a:pPr eaLnBrk="1" hangingPunct="1">
              <a:buFont typeface="Arial" charset="0"/>
              <a:buNone/>
            </a:pP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906302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Journal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Prompt: BEFORE you read, write down one prediction. AFTER you finish reading, write down the result of your prediction. THEN write 2 more predictions. </a:t>
            </a:r>
          </a:p>
        </p:txBody>
      </p:sp>
    </p:spTree>
    <p:extLst>
      <p:ext uri="{BB962C8B-B14F-4D97-AF65-F5344CB8AC3E}">
        <p14:creationId xmlns:p14="http://schemas.microsoft.com/office/powerpoint/2010/main" val="3012366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Courage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 in one color your Topic Sentence.</a:t>
            </a:r>
          </a:p>
          <a:p>
            <a:r>
              <a:rPr lang="en-US" dirty="0" smtClean="0"/>
              <a:t>Number each of the SUPORTING EVIDENCE sentences.</a:t>
            </a:r>
          </a:p>
          <a:p>
            <a:r>
              <a:rPr lang="en-US" dirty="0" smtClean="0"/>
              <a:t>Highlight in a different color your direct quote.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686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Anticipation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Corners</a:t>
            </a:r>
          </a:p>
          <a:p>
            <a:r>
              <a:rPr lang="en-US" dirty="0" smtClean="0"/>
              <a:t>Interview with Suzanne Collins</a:t>
            </a:r>
          </a:p>
          <a:p>
            <a:r>
              <a:rPr lang="en-US" dirty="0" smtClean="0"/>
              <a:t>SRE (Statement + Reason + Example)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24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ChangeArrowheads="1"/>
          </p:cNvSpPr>
          <p:nvPr/>
        </p:nvSpPr>
        <p:spPr bwMode="auto">
          <a:xfrm>
            <a:off x="0" y="0"/>
            <a:ext cx="9144000" cy="507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 Black" charset="0"/>
              </a:rPr>
              <a:t>January </a:t>
            </a:r>
            <a:r>
              <a:rPr lang="en-US" dirty="0" smtClean="0">
                <a:solidFill>
                  <a:srgbClr val="0000FF"/>
                </a:solidFill>
                <a:latin typeface="Arial Black" charset="0"/>
              </a:rPr>
              <a:t>30</a:t>
            </a:r>
            <a:r>
              <a:rPr lang="en-US" dirty="0" smtClean="0">
                <a:solidFill>
                  <a:srgbClr val="0000FF"/>
                </a:solidFill>
                <a:latin typeface="Arial Black" charset="0"/>
              </a:rPr>
              <a:t>, </a:t>
            </a:r>
            <a:r>
              <a:rPr lang="en-US" dirty="0" smtClean="0">
                <a:solidFill>
                  <a:srgbClr val="0000FF"/>
                </a:solidFill>
                <a:latin typeface="Arial Black" charset="0"/>
              </a:rPr>
              <a:t>2014</a:t>
            </a:r>
            <a:endParaRPr lang="en-US" dirty="0">
              <a:solidFill>
                <a:srgbClr val="FF3EA3"/>
              </a:solidFill>
              <a:latin typeface="Arial Black" charset="0"/>
            </a:endParaRPr>
          </a:p>
          <a:p>
            <a:endParaRPr lang="en-US" dirty="0">
              <a:solidFill>
                <a:srgbClr val="0000FF"/>
              </a:solidFill>
              <a:latin typeface="Arial Black" charset="0"/>
            </a:endParaRPr>
          </a:p>
          <a:p>
            <a:pPr eaLnBrk="0" hangingPunct="0"/>
            <a:r>
              <a:rPr lang="en-US" u="sng" dirty="0">
                <a:solidFill>
                  <a:srgbClr val="FF6600"/>
                </a:solidFill>
                <a:latin typeface="Arial Black" charset="0"/>
              </a:rPr>
              <a:t>Objectives</a:t>
            </a:r>
            <a:r>
              <a:rPr lang="en-US" dirty="0">
                <a:solidFill>
                  <a:srgbClr val="FF6600"/>
                </a:solidFill>
                <a:latin typeface="Arial Black" charset="0"/>
              </a:rPr>
              <a:t>: </a:t>
            </a:r>
            <a:r>
              <a:rPr lang="en-US" dirty="0" smtClean="0">
                <a:solidFill>
                  <a:srgbClr val="FF6600"/>
                </a:solidFill>
                <a:latin typeface="Arial Black" charset="0"/>
              </a:rPr>
              <a:t>Engage in a range of collaborative discussions with diverse partners. </a:t>
            </a:r>
          </a:p>
          <a:p>
            <a:pPr eaLnBrk="0" hangingPunct="0"/>
            <a:endParaRPr lang="en-US" i="1" dirty="0">
              <a:solidFill>
                <a:srgbClr val="FF6600"/>
              </a:solidFill>
              <a:latin typeface="Arial Black" charset="0"/>
            </a:endParaRPr>
          </a:p>
          <a:p>
            <a:pPr eaLnBrk="0" hangingPunct="0"/>
            <a:r>
              <a:rPr lang="en-US" u="sng" dirty="0">
                <a:solidFill>
                  <a:srgbClr val="008000"/>
                </a:solidFill>
                <a:latin typeface="Arial Black" charset="0"/>
              </a:rPr>
              <a:t>I CAN STATEMENTS: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  <a:t>I can communicate and respond to ideas about a variety of topics during discussions. </a:t>
            </a:r>
            <a:endParaRPr lang="en-US" dirty="0">
              <a:solidFill>
                <a:srgbClr val="008000"/>
              </a:solidFill>
              <a:latin typeface="Arial Black"/>
              <a:cs typeface="Arial Black"/>
            </a:endParaRPr>
          </a:p>
          <a:p>
            <a:pPr eaLnBrk="0" hangingPunct="0"/>
            <a:endParaRPr lang="en-US" u="sng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r>
              <a:rPr lang="en-US" u="sng" dirty="0" smtClean="0">
                <a:solidFill>
                  <a:srgbClr val="C00000"/>
                </a:solidFill>
                <a:latin typeface="Arial Black" charset="0"/>
                <a:cs typeface="Arial Black" charset="0"/>
              </a:rPr>
              <a:t>Topic: Comma Rule </a:t>
            </a:r>
            <a:r>
              <a:rPr lang="en-US" u="sng" dirty="0" smtClean="0">
                <a:solidFill>
                  <a:srgbClr val="C00000"/>
                </a:solidFill>
                <a:latin typeface="Arial Black" charset="0"/>
                <a:cs typeface="Arial Black" charset="0"/>
              </a:rPr>
              <a:t>5</a:t>
            </a:r>
          </a:p>
          <a:p>
            <a:pPr eaLnBrk="0" hangingPunct="0"/>
            <a:endParaRPr lang="en-US" u="sng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r>
              <a:rPr lang="en-US" dirty="0" smtClean="0">
                <a:solidFill>
                  <a:srgbClr val="C00000"/>
                </a:solidFill>
                <a:latin typeface="Arial Black" charset="0"/>
                <a:cs typeface="Arial Black" charset="0"/>
              </a:rPr>
              <a:t>Use Comma Rule 5 to write a claim statement about whether or not you should be able to get a drivers license at 13 years old. </a:t>
            </a:r>
            <a:endParaRPr lang="en-US" dirty="0" smtClean="0">
              <a:solidFill>
                <a:srgbClr val="000090"/>
              </a:solidFill>
              <a:latin typeface="Arial Black" charset="0"/>
              <a:cs typeface="Arial Black" charset="0"/>
            </a:endParaRPr>
          </a:p>
          <a:p>
            <a:endParaRPr lang="en-US" u="sng" dirty="0">
              <a:solidFill>
                <a:srgbClr val="FF0000"/>
              </a:solidFill>
              <a:latin typeface="Arial Black"/>
              <a:cs typeface="Arial Black"/>
            </a:endParaRPr>
          </a:p>
          <a:p>
            <a:r>
              <a:rPr lang="en-US" u="sng" dirty="0" smtClean="0">
                <a:solidFill>
                  <a:srgbClr val="7030A0"/>
                </a:solidFill>
                <a:latin typeface="Arial Black" charset="0"/>
                <a:cs typeface="Arial Black" charset="0"/>
              </a:rPr>
              <a:t>Silent </a:t>
            </a:r>
            <a:r>
              <a:rPr lang="en-US" u="sng" dirty="0">
                <a:solidFill>
                  <a:srgbClr val="7030A0"/>
                </a:solidFill>
                <a:latin typeface="Arial Black" charset="0"/>
                <a:cs typeface="Arial Black" charset="0"/>
              </a:rPr>
              <a:t>Uninterrupted Reading</a:t>
            </a:r>
            <a:r>
              <a:rPr lang="en-US" dirty="0">
                <a:solidFill>
                  <a:srgbClr val="7030A0"/>
                </a:solidFill>
                <a:latin typeface="Arial Black" charset="0"/>
                <a:cs typeface="Arial Black" charset="0"/>
              </a:rPr>
              <a:t>: Grab your book and start reading. Remember, if you aren’t reading, you aren’t getting points</a:t>
            </a:r>
            <a:r>
              <a:rPr lang="en-US" dirty="0" smtClean="0">
                <a:solidFill>
                  <a:srgbClr val="7030A0"/>
                </a:solidFill>
                <a:latin typeface="Arial Black" charset="0"/>
                <a:cs typeface="Arial Black" charset="0"/>
              </a:rPr>
              <a:t>.</a:t>
            </a:r>
          </a:p>
          <a:p>
            <a:endParaRPr lang="en-US" dirty="0">
              <a:solidFill>
                <a:srgbClr val="7030A0"/>
              </a:solidFill>
              <a:latin typeface="Arial Black" charset="0"/>
              <a:cs typeface="Arial Black" charset="0"/>
            </a:endParaRPr>
          </a:p>
          <a:p>
            <a:endParaRPr lang="en-US" dirty="0">
              <a:solidFill>
                <a:srgbClr val="7030A0"/>
              </a:solidFill>
              <a:latin typeface="Arial Black" charset="0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190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to 3</a:t>
            </a:r>
            <a:r>
              <a:rPr lang="en-US" baseline="30000" dirty="0" smtClean="0"/>
              <a:t>rd</a:t>
            </a:r>
            <a:r>
              <a:rPr lang="en-US" dirty="0" smtClean="0"/>
              <a:t> Quarter. </a:t>
            </a:r>
          </a:p>
          <a:p>
            <a:r>
              <a:rPr lang="en-US" dirty="0" smtClean="0"/>
              <a:t>I can’t think of anything else. </a:t>
            </a:r>
          </a:p>
          <a:p>
            <a:r>
              <a:rPr lang="en-US" dirty="0" smtClean="0"/>
              <a:t>Turn in Starters. </a:t>
            </a:r>
          </a:p>
        </p:txBody>
      </p:sp>
    </p:spTree>
    <p:extLst>
      <p:ext uri="{BB962C8B-B14F-4D97-AF65-F5344CB8AC3E}">
        <p14:creationId xmlns:p14="http://schemas.microsoft.com/office/powerpoint/2010/main" val="1891304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Reminders/</a:t>
            </a:r>
            <a:r>
              <a:rPr lang="en-US" dirty="0" smtClean="0">
                <a:solidFill>
                  <a:schemeClr val="accent6"/>
                </a:solidFill>
              </a:rPr>
              <a:t>Schedule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 in any straggling paragraphs.</a:t>
            </a:r>
          </a:p>
          <a:p>
            <a:r>
              <a:rPr lang="en-US" dirty="0" smtClean="0"/>
              <a:t>Pass back Mastery Quiz 3.1.</a:t>
            </a:r>
            <a:endParaRPr lang="en-US" dirty="0" smtClean="0"/>
          </a:p>
          <a:p>
            <a:r>
              <a:rPr lang="en-US" dirty="0" smtClean="0">
                <a:solidFill>
                  <a:srgbClr val="F79646"/>
                </a:solidFill>
              </a:rPr>
              <a:t>SRE Review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Interview with Suzanne Collins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Begin reading Hunger Games</a:t>
            </a:r>
            <a:endParaRPr lang="en-US" dirty="0" smtClean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0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Reading Strategies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2"/>
                </a:solidFill>
                <a:latin typeface="Arial Black"/>
                <a:cs typeface="Arial Black"/>
              </a:rPr>
              <a:t>Make Predictions</a:t>
            </a:r>
          </a:p>
          <a:p>
            <a:pPr eaLnBrk="1" hangingPunct="1"/>
            <a:r>
              <a:rPr lang="en-US" dirty="0">
                <a:solidFill>
                  <a:schemeClr val="accent2"/>
                </a:solidFill>
                <a:latin typeface="Arial Black"/>
                <a:cs typeface="Arial Black"/>
              </a:rPr>
              <a:t>Visualize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Arial Black"/>
                <a:cs typeface="Arial Black"/>
              </a:rPr>
              <a:t>Ask and Answer Questions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Arial Black"/>
                <a:cs typeface="Arial Black"/>
              </a:rPr>
              <a:t>Retell and Summarize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Arial Black"/>
                <a:cs typeface="Arial Black"/>
              </a:rPr>
              <a:t>Connect the Text to Life Experiences, Other Texts, or Prior Knowledge</a:t>
            </a:r>
          </a:p>
          <a:p>
            <a:pPr eaLnBrk="1" hangingPunct="1">
              <a:buFont typeface="Arial" charset="0"/>
              <a:buNone/>
            </a:pP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4003810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Journal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Prompt: </a:t>
            </a:r>
            <a:r>
              <a:rPr lang="en-US" dirty="0" smtClean="0"/>
              <a:t>Describe in detail (using the 5 senses) the setting of where this story is taking place.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1233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Hunger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Suzanne Collins </a:t>
            </a:r>
            <a:r>
              <a:rPr lang="en-US" dirty="0" err="1" smtClean="0"/>
              <a:t>intervew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Read Chapter 1.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91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Reading Strategies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2"/>
                </a:solidFill>
                <a:latin typeface="Arial Black"/>
                <a:cs typeface="Arial Black"/>
              </a:rPr>
              <a:t>Make Predictions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Arial Black"/>
                <a:cs typeface="Arial Black"/>
              </a:rPr>
              <a:t>Visualize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Arial Black"/>
                <a:cs typeface="Arial Black"/>
              </a:rPr>
              <a:t>Ask and Answer Questions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Arial Black"/>
                <a:cs typeface="Arial Black"/>
              </a:rPr>
              <a:t>Retell and </a:t>
            </a:r>
            <a:r>
              <a:rPr lang="en-US" dirty="0">
                <a:latin typeface="Arial Black"/>
                <a:cs typeface="Arial Black"/>
              </a:rPr>
              <a:t>Summarize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Arial Black"/>
                <a:cs typeface="Arial Black"/>
              </a:rPr>
              <a:t>Connect the Text to Life Experiences, Other Texts, or Prior Knowledge</a:t>
            </a:r>
          </a:p>
          <a:p>
            <a:pPr eaLnBrk="1" hangingPunct="1">
              <a:buFont typeface="Arial" charset="0"/>
              <a:buNone/>
            </a:pP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054708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Journal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Prompt: Summarize what you read today. </a:t>
            </a:r>
          </a:p>
        </p:txBody>
      </p:sp>
    </p:spTree>
    <p:extLst>
      <p:ext uri="{BB962C8B-B14F-4D97-AF65-F5344CB8AC3E}">
        <p14:creationId xmlns:p14="http://schemas.microsoft.com/office/powerpoint/2010/main" val="1801675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Quarter Purge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rid of everything, but…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Journals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Persuasive writing guide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Courage articles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Comma rule sheet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Lip Gloss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36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Mastery Quiz 3.1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Claim Statements and Commas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060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Hunger Games Pre-Read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</a:t>
            </a:r>
            <a:r>
              <a:rPr lang="en-US" i="1" dirty="0" smtClean="0"/>
              <a:t>Theseus and the Minotaur.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62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ChangeArrowheads="1"/>
          </p:cNvSpPr>
          <p:nvPr/>
        </p:nvSpPr>
        <p:spPr bwMode="auto">
          <a:xfrm>
            <a:off x="0" y="0"/>
            <a:ext cx="9144000" cy="7017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 Black" charset="0"/>
              </a:rPr>
              <a:t>January 28, 2014</a:t>
            </a:r>
            <a:endParaRPr lang="en-US" dirty="0">
              <a:solidFill>
                <a:srgbClr val="FF3EA3"/>
              </a:solidFill>
              <a:latin typeface="Arial Black" charset="0"/>
            </a:endParaRPr>
          </a:p>
          <a:p>
            <a:endParaRPr lang="en-US" dirty="0">
              <a:solidFill>
                <a:srgbClr val="0000FF"/>
              </a:solidFill>
              <a:latin typeface="Arial Black" charset="0"/>
            </a:endParaRPr>
          </a:p>
          <a:p>
            <a:pPr eaLnBrk="0" hangingPunct="0"/>
            <a:r>
              <a:rPr lang="en-US" u="sng" dirty="0">
                <a:solidFill>
                  <a:srgbClr val="FF6600"/>
                </a:solidFill>
                <a:latin typeface="Arial Black" charset="0"/>
              </a:rPr>
              <a:t>Objectives</a:t>
            </a:r>
            <a:r>
              <a:rPr lang="en-US" dirty="0">
                <a:solidFill>
                  <a:srgbClr val="FF6600"/>
                </a:solidFill>
                <a:latin typeface="Arial Black" charset="0"/>
              </a:rPr>
              <a:t>: </a:t>
            </a:r>
            <a:r>
              <a:rPr lang="en-US" dirty="0" smtClean="0">
                <a:solidFill>
                  <a:srgbClr val="FF6600"/>
                </a:solidFill>
                <a:latin typeface="Arial Black" charset="0"/>
              </a:rPr>
              <a:t>Engage in a range of collaborative discussions with diverse partners. </a:t>
            </a:r>
          </a:p>
          <a:p>
            <a:pPr eaLnBrk="0" hangingPunct="0"/>
            <a:endParaRPr lang="en-US" i="1" dirty="0">
              <a:solidFill>
                <a:srgbClr val="FF6600"/>
              </a:solidFill>
              <a:latin typeface="Arial Black" charset="0"/>
            </a:endParaRPr>
          </a:p>
          <a:p>
            <a:pPr eaLnBrk="0" hangingPunct="0"/>
            <a:r>
              <a:rPr lang="en-US" u="sng" dirty="0">
                <a:solidFill>
                  <a:srgbClr val="008000"/>
                </a:solidFill>
                <a:latin typeface="Arial Black" charset="0"/>
              </a:rPr>
              <a:t>I CAN STATEMENTS: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  <a:t>I can communicate and respond to ideas about a variety of topics during discussions. </a:t>
            </a:r>
            <a:endParaRPr lang="en-US" dirty="0">
              <a:solidFill>
                <a:srgbClr val="008000"/>
              </a:solidFill>
              <a:latin typeface="Arial Black"/>
              <a:cs typeface="Arial Black"/>
            </a:endParaRPr>
          </a:p>
          <a:p>
            <a:pPr eaLnBrk="0" hangingPunct="0"/>
            <a:endParaRPr lang="en-US" u="sng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r>
              <a:rPr lang="en-US" u="sng" dirty="0" smtClean="0">
                <a:solidFill>
                  <a:srgbClr val="C00000"/>
                </a:solidFill>
                <a:latin typeface="Arial Black" charset="0"/>
                <a:cs typeface="Arial Black" charset="0"/>
              </a:rPr>
              <a:t>Topic: Comma Rule 4</a:t>
            </a:r>
          </a:p>
          <a:p>
            <a:pPr eaLnBrk="0" hangingPunct="0"/>
            <a:endParaRPr lang="en-US" u="sng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r>
              <a:rPr lang="en-US" dirty="0" smtClean="0">
                <a:solidFill>
                  <a:srgbClr val="000090"/>
                </a:solidFill>
                <a:latin typeface="Arial Black" charset="0"/>
                <a:cs typeface="Arial Black" charset="0"/>
              </a:rPr>
              <a:t>Comma rules 3 and 4 are tricky. To simplify it, lets just say if a noun is further explained using the word THAT then don’t add commas.</a:t>
            </a:r>
          </a:p>
          <a:p>
            <a:pPr eaLnBrk="0" hangingPunct="0"/>
            <a:endParaRPr lang="en-US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r>
              <a:rPr lang="en-US" dirty="0" smtClean="0">
                <a:solidFill>
                  <a:srgbClr val="C00000"/>
                </a:solidFill>
                <a:latin typeface="Arial Black" charset="0"/>
                <a:cs typeface="Arial Black" charset="0"/>
              </a:rPr>
              <a:t>Example of Rule 3 (Copy this down): My sandwich, with peanut butter and jam, is really tasty.</a:t>
            </a:r>
          </a:p>
          <a:p>
            <a:pPr eaLnBrk="0" hangingPunct="0"/>
            <a:endParaRPr lang="en-US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r>
              <a:rPr lang="en-US" dirty="0" smtClean="0">
                <a:solidFill>
                  <a:srgbClr val="C00000"/>
                </a:solidFill>
                <a:latin typeface="Arial Black" charset="0"/>
                <a:cs typeface="Arial Black" charset="0"/>
              </a:rPr>
              <a:t>Example of Rule 4 (Copy this down): My sandwich that was made with love is really tasty. </a:t>
            </a:r>
            <a:endParaRPr lang="en-US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endParaRPr lang="en-US" dirty="0" smtClean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endParaRPr lang="en-US" u="sng" dirty="0">
              <a:solidFill>
                <a:srgbClr val="FF0000"/>
              </a:solidFill>
              <a:latin typeface="Arial Black"/>
              <a:cs typeface="Arial Black"/>
            </a:endParaRPr>
          </a:p>
          <a:p>
            <a:r>
              <a:rPr lang="en-US" u="sng" dirty="0" smtClean="0">
                <a:solidFill>
                  <a:srgbClr val="7030A0"/>
                </a:solidFill>
                <a:latin typeface="Arial Black" charset="0"/>
                <a:cs typeface="Arial Black" charset="0"/>
              </a:rPr>
              <a:t>Silent </a:t>
            </a:r>
            <a:r>
              <a:rPr lang="en-US" u="sng" dirty="0">
                <a:solidFill>
                  <a:srgbClr val="7030A0"/>
                </a:solidFill>
                <a:latin typeface="Arial Black" charset="0"/>
                <a:cs typeface="Arial Black" charset="0"/>
              </a:rPr>
              <a:t>Uninterrupted Reading</a:t>
            </a:r>
            <a:r>
              <a:rPr lang="en-US" dirty="0">
                <a:solidFill>
                  <a:srgbClr val="7030A0"/>
                </a:solidFill>
                <a:latin typeface="Arial Black" charset="0"/>
                <a:cs typeface="Arial Black" charset="0"/>
              </a:rPr>
              <a:t>: Grab your book and start reading. Remember, if you aren’t reading, you aren’t getting points</a:t>
            </a:r>
            <a:r>
              <a:rPr lang="en-US" dirty="0" smtClean="0">
                <a:solidFill>
                  <a:srgbClr val="7030A0"/>
                </a:solidFill>
                <a:latin typeface="Arial Black" charset="0"/>
                <a:cs typeface="Arial Black" charset="0"/>
              </a:rPr>
              <a:t>.</a:t>
            </a:r>
          </a:p>
          <a:p>
            <a:endParaRPr lang="en-US" dirty="0">
              <a:solidFill>
                <a:srgbClr val="7030A0"/>
              </a:solidFill>
              <a:latin typeface="Arial Black" charset="0"/>
              <a:cs typeface="Arial Black" charset="0"/>
            </a:endParaRPr>
          </a:p>
          <a:p>
            <a:endParaRPr lang="en-US" dirty="0">
              <a:solidFill>
                <a:srgbClr val="7030A0"/>
              </a:solidFill>
              <a:latin typeface="Arial Black" charset="0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087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Turn in Lip Gloss Assignment (THA 4).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0388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814</Words>
  <Application>Microsoft Macintosh PowerPoint</Application>
  <PresentationFormat>On-screen Show (4:3)</PresentationFormat>
  <Paragraphs>138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Reminders</vt:lpstr>
      <vt:lpstr>Reading Strategies</vt:lpstr>
      <vt:lpstr>Reading Journal</vt:lpstr>
      <vt:lpstr>3rd Quarter Purge</vt:lpstr>
      <vt:lpstr>Mastery Quiz 3.1</vt:lpstr>
      <vt:lpstr>Hunger Games Pre-Read</vt:lpstr>
      <vt:lpstr>PowerPoint Presentation</vt:lpstr>
      <vt:lpstr>Reminders</vt:lpstr>
      <vt:lpstr>Reading Strategies</vt:lpstr>
      <vt:lpstr>Reading Journal</vt:lpstr>
      <vt:lpstr>Courage</vt:lpstr>
      <vt:lpstr>PowerPoint Presentation</vt:lpstr>
      <vt:lpstr>Reminders</vt:lpstr>
      <vt:lpstr>Reading Strategies</vt:lpstr>
      <vt:lpstr>Reading Journal</vt:lpstr>
      <vt:lpstr>Courage Paragraphs</vt:lpstr>
      <vt:lpstr>Anticipation Guide</vt:lpstr>
      <vt:lpstr>PowerPoint Presentation</vt:lpstr>
      <vt:lpstr>Reminders/Schedule</vt:lpstr>
      <vt:lpstr>Reading Strategies</vt:lpstr>
      <vt:lpstr>Reading Journal</vt:lpstr>
      <vt:lpstr>Hunger Games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Jeris Hobbs</dc:creator>
  <cp:lastModifiedBy>Jeris Hobbs</cp:lastModifiedBy>
  <cp:revision>20</cp:revision>
  <dcterms:created xsi:type="dcterms:W3CDTF">2014-01-27T14:51:11Z</dcterms:created>
  <dcterms:modified xsi:type="dcterms:W3CDTF">2014-01-30T22:45:17Z</dcterms:modified>
</cp:coreProperties>
</file>